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82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800" dirty="0"/>
              <a:t>Diabetic Poor Glycemic </a:t>
            </a:r>
            <a:r>
              <a:rPr lang="en-US" sz="1800" dirty="0" smtClean="0"/>
              <a:t>Control  </a:t>
            </a:r>
          </a:p>
          <a:p>
            <a:pPr>
              <a:defRPr sz="1600"/>
            </a:pPr>
            <a:r>
              <a:rPr lang="en-US" sz="1800" baseline="0" dirty="0" smtClean="0"/>
              <a:t>Hemoglobin A1c &gt;9 </a:t>
            </a:r>
            <a:r>
              <a:rPr lang="en-US" sz="1800" dirty="0" smtClean="0"/>
              <a:t>(Results should decrease</a:t>
            </a:r>
            <a:r>
              <a:rPr lang="en-US" sz="1600" dirty="0" smtClean="0"/>
              <a:t>)</a:t>
            </a:r>
            <a:endParaRPr lang="en-US" sz="1600" dirty="0"/>
          </a:p>
        </c:rich>
      </c:tx>
      <c:layout>
        <c:manualLayout>
          <c:xMode val="edge"/>
          <c:yMode val="edge"/>
          <c:x val="0.20655994651611945"/>
          <c:y val="1.097419640726727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5949586490368"/>
          <c:y val="0.1389578614317046"/>
          <c:w val="0.76933318476699841"/>
          <c:h val="0.66255184651214372"/>
        </c:manualLayout>
      </c:layout>
      <c:lineChart>
        <c:grouping val="standar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Sheet4!$B$2:$F$2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Sheet4!$B$3:$F$3</c:f>
              <c:numCache>
                <c:formatCode>0.0%</c:formatCode>
                <c:ptCount val="5"/>
                <c:pt idx="0">
                  <c:v>0.15</c:v>
                </c:pt>
                <c:pt idx="1">
                  <c:v>0.16</c:v>
                </c:pt>
                <c:pt idx="2">
                  <c:v>0.18</c:v>
                </c:pt>
                <c:pt idx="3">
                  <c:v>0.16</c:v>
                </c:pt>
                <c:pt idx="4">
                  <c:v>0.19400000000000001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Sheet4!$A$4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Sheet4!$B$4:$F$4</c:f>
              <c:numCache>
                <c:formatCode>0.0%</c:formatCode>
                <c:ptCount val="5"/>
                <c:pt idx="0">
                  <c:v>0.16</c:v>
                </c:pt>
                <c:pt idx="1">
                  <c:v>0.17</c:v>
                </c:pt>
                <c:pt idx="2">
                  <c:v>0.18</c:v>
                </c:pt>
                <c:pt idx="3">
                  <c:v>0.18</c:v>
                </c:pt>
                <c:pt idx="4">
                  <c:v>0.191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Sheet4!$A$5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sq">
              <a:solidFill>
                <a:srgbClr val="FF00FF"/>
              </a:solidFill>
              <a:prstDash val="sysDash"/>
              <a:bevel/>
            </a:ln>
          </c:spPr>
          <c:marker>
            <c:symbol val="none"/>
          </c:marker>
          <c:dPt>
            <c:idx val="4"/>
            <c:bubble3D val="0"/>
            <c:spPr>
              <a:ln w="44450" cap="sq" cmpd="sng">
                <a:solidFill>
                  <a:srgbClr val="FF00FF"/>
                </a:solidFill>
                <a:prstDash val="sysDash"/>
                <a:bevel/>
              </a:ln>
            </c:spPr>
          </c:dPt>
          <c:cat>
            <c:numRef>
              <c:f>Sheet4!$B$2:$F$2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Sheet4!$B$5:$F$5</c:f>
              <c:numCache>
                <c:formatCode>0.0%</c:formatCode>
                <c:ptCount val="5"/>
                <c:pt idx="0">
                  <c:v>0.16300000000000001</c:v>
                </c:pt>
                <c:pt idx="1">
                  <c:v>0.16900000000000001</c:v>
                </c:pt>
                <c:pt idx="2">
                  <c:v>0.17699999999999999</c:v>
                </c:pt>
                <c:pt idx="3">
                  <c:v>0.192</c:v>
                </c:pt>
                <c:pt idx="4">
                  <c:v>0.19900000000000001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Sheet4!$A$6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Sheet4!$B$2:$F$2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Sheet4!$B$6:$F$6</c:f>
              <c:numCache>
                <c:formatCode>0.0%</c:formatCode>
                <c:ptCount val="5"/>
                <c:pt idx="0">
                  <c:v>0.126</c:v>
                </c:pt>
                <c:pt idx="1">
                  <c:v>0.158</c:v>
                </c:pt>
                <c:pt idx="2">
                  <c:v>0.14599999999999999</c:v>
                </c:pt>
                <c:pt idx="3">
                  <c:v>0.15</c:v>
                </c:pt>
                <c:pt idx="4">
                  <c:v>0.156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071424"/>
        <c:axId val="134072960"/>
      </c:lineChart>
      <c:catAx>
        <c:axId val="13407142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4072960"/>
        <c:crosses val="autoZero"/>
        <c:auto val="1"/>
        <c:lblAlgn val="ctr"/>
        <c:lblOffset val="100"/>
        <c:noMultiLvlLbl val="0"/>
      </c:catAx>
      <c:valAx>
        <c:axId val="134072960"/>
        <c:scaling>
          <c:orientation val="minMax"/>
          <c:max val="0.25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4071424"/>
        <c:crosses val="autoZero"/>
        <c:crossBetween val="between"/>
        <c:majorUnit val="1.0000000000000002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Influenza </a:t>
            </a:r>
            <a:r>
              <a:rPr lang="en-US" dirty="0"/>
              <a:t>Vaccination 65+</a:t>
            </a:r>
            <a:r>
              <a:rPr lang="en-US" baseline="0" dirty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337355810941161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639109681716156"/>
          <c:y val="8.1836581896361615E-2"/>
          <c:w val="0.75376990508723973"/>
          <c:h val="0.72703692544821952"/>
        </c:manualLayout>
      </c:layout>
      <c:lineChart>
        <c:grouping val="standard"/>
        <c:varyColors val="0"/>
        <c:ser>
          <c:idx val="0"/>
          <c:order val="0"/>
          <c:tx>
            <c:strRef>
              <c:f>Sheet4!$A$66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Sheet4!$B$65:$F$65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Sheet4!$B$66:$F$66</c:f>
              <c:numCache>
                <c:formatCode>0.0%</c:formatCode>
                <c:ptCount val="5"/>
                <c:pt idx="0">
                  <c:v>0.59</c:v>
                </c:pt>
                <c:pt idx="1">
                  <c:v>0.59</c:v>
                </c:pt>
                <c:pt idx="2">
                  <c:v>0.62</c:v>
                </c:pt>
                <c:pt idx="3">
                  <c:v>0.6</c:v>
                </c:pt>
                <c:pt idx="4">
                  <c:v>0.58499999999999996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Sheet4!$A$67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Sheet4!$B$65:$F$65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Sheet4!$B$67:$F$67</c:f>
              <c:numCache>
                <c:formatCode>0.0%</c:formatCode>
                <c:ptCount val="5"/>
                <c:pt idx="0">
                  <c:v>0.59</c:v>
                </c:pt>
                <c:pt idx="1">
                  <c:v>0.62</c:v>
                </c:pt>
                <c:pt idx="2">
                  <c:v>0.59</c:v>
                </c:pt>
                <c:pt idx="3">
                  <c:v>0.62</c:v>
                </c:pt>
                <c:pt idx="4">
                  <c:v>0.62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Sheet4!$A$68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Sheet4!$B$65:$F$65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Sheet4!$B$68:$F$68</c:f>
              <c:numCache>
                <c:formatCode>0.0%</c:formatCode>
                <c:ptCount val="5"/>
                <c:pt idx="0">
                  <c:v>0.625</c:v>
                </c:pt>
                <c:pt idx="1">
                  <c:v>0.77500000000000002</c:v>
                </c:pt>
                <c:pt idx="2">
                  <c:v>0.76500000000000001</c:v>
                </c:pt>
                <c:pt idx="3">
                  <c:v>0.66800000000000004</c:v>
                </c:pt>
                <c:pt idx="4">
                  <c:v>0.65800000000000003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Sheet4!$A$69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Sheet4!$B$65:$F$65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Sheet4!$B$69:$F$69</c:f>
              <c:numCache>
                <c:formatCode>0.0%</c:formatCode>
                <c:ptCount val="5"/>
                <c:pt idx="0">
                  <c:v>0.54400000000000004</c:v>
                </c:pt>
                <c:pt idx="1">
                  <c:v>0.64400000000000002</c:v>
                </c:pt>
                <c:pt idx="2">
                  <c:v>0.63100000000000001</c:v>
                </c:pt>
                <c:pt idx="3">
                  <c:v>0.59099999999999997</c:v>
                </c:pt>
                <c:pt idx="4">
                  <c:v>0.57099999999999995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14848"/>
        <c:axId val="148353408"/>
      </c:lineChart>
      <c:catAx>
        <c:axId val="14521484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48353408"/>
        <c:crosses val="autoZero"/>
        <c:auto val="1"/>
        <c:lblAlgn val="ctr"/>
        <c:lblOffset val="100"/>
        <c:noMultiLvlLbl val="0"/>
      </c:catAx>
      <c:valAx>
        <c:axId val="148353408"/>
        <c:scaling>
          <c:orientation val="minMax"/>
          <c:max val="0.9"/>
          <c:min val="0.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45214848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Pneumovax 65+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408790635235804"/>
          <c:y val="0.10974953528369644"/>
          <c:w val="0.75616895824273733"/>
          <c:h val="0.71307832783645719"/>
        </c:manualLayout>
      </c:layout>
      <c:lineChart>
        <c:grouping val="standard"/>
        <c:varyColors val="0"/>
        <c:ser>
          <c:idx val="0"/>
          <c:order val="0"/>
          <c:tx>
            <c:strRef>
              <c:f>Sheet4!$A$73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Sheet4!$B$72:$F$72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Sheet4!$B$73:$F$73</c:f>
              <c:numCache>
                <c:formatCode>0.0%</c:formatCode>
                <c:ptCount val="5"/>
                <c:pt idx="0">
                  <c:v>0.76</c:v>
                </c:pt>
                <c:pt idx="1">
                  <c:v>0.79</c:v>
                </c:pt>
                <c:pt idx="2">
                  <c:v>0.82</c:v>
                </c:pt>
                <c:pt idx="3">
                  <c:v>0.83</c:v>
                </c:pt>
                <c:pt idx="4">
                  <c:v>0.79300000000000004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Sheet4!$A$74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Sheet4!$B$72:$F$72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Sheet4!$B$74:$F$74</c:f>
              <c:numCache>
                <c:formatCode>0.0%</c:formatCode>
                <c:ptCount val="5"/>
                <c:pt idx="0">
                  <c:v>0.79</c:v>
                </c:pt>
                <c:pt idx="1">
                  <c:v>0.82</c:v>
                </c:pt>
                <c:pt idx="2">
                  <c:v>0.82</c:v>
                </c:pt>
                <c:pt idx="3">
                  <c:v>0.84</c:v>
                </c:pt>
                <c:pt idx="4">
                  <c:v>0.85499999999999998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Sheet4!$A$75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Sheet4!$B$72:$F$72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Sheet4!$B$75:$F$75</c:f>
              <c:numCache>
                <c:formatCode>0.0%</c:formatCode>
                <c:ptCount val="5"/>
                <c:pt idx="0">
                  <c:v>0.92600000000000005</c:v>
                </c:pt>
                <c:pt idx="1">
                  <c:v>0.93400000000000005</c:v>
                </c:pt>
                <c:pt idx="2">
                  <c:v>0.93799999999999994</c:v>
                </c:pt>
                <c:pt idx="3">
                  <c:v>0.91200000000000003</c:v>
                </c:pt>
                <c:pt idx="4">
                  <c:v>0.91700000000000004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Sheet4!$A$76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Sheet4!$B$72:$F$72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Sheet4!$B$76:$F$76</c:f>
              <c:numCache>
                <c:formatCode>0.0%</c:formatCode>
                <c:ptCount val="5"/>
                <c:pt idx="0">
                  <c:v>0.745</c:v>
                </c:pt>
                <c:pt idx="1">
                  <c:v>0.77400000000000002</c:v>
                </c:pt>
                <c:pt idx="2">
                  <c:v>0.78700000000000003</c:v>
                </c:pt>
                <c:pt idx="3">
                  <c:v>0.79100000000000004</c:v>
                </c:pt>
                <c:pt idx="4">
                  <c:v>0.80100000000000005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653952"/>
        <c:axId val="148655488"/>
      </c:lineChart>
      <c:catAx>
        <c:axId val="14865395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48655488"/>
        <c:crosses val="autoZero"/>
        <c:auto val="1"/>
        <c:lblAlgn val="ctr"/>
        <c:lblOffset val="100"/>
        <c:noMultiLvlLbl val="0"/>
      </c:catAx>
      <c:valAx>
        <c:axId val="148655488"/>
        <c:scaling>
          <c:orientation val="minMax"/>
          <c:max val="1"/>
          <c:min val="0.60000000000000009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48653952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Childhood Immunizations</a:t>
            </a:r>
          </a:p>
        </c:rich>
      </c:tx>
      <c:layout>
        <c:manualLayout>
          <c:xMode val="edge"/>
          <c:yMode val="edge"/>
          <c:x val="0.343047725593826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961362248206196"/>
          <c:y val="9.3581760130809086E-2"/>
          <c:w val="0.76082946939092899"/>
          <c:h val="0.72064778177002253"/>
        </c:manualLayout>
      </c:layout>
      <c:lineChart>
        <c:grouping val="standard"/>
        <c:varyColors val="0"/>
        <c:ser>
          <c:idx val="0"/>
          <c:order val="0"/>
          <c:tx>
            <c:strRef>
              <c:f>Sheet4!$A$80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Sheet4!$B$79:$F$79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Sheet4!$B$80:$F$80</c:f>
              <c:numCache>
                <c:formatCode>0.0%</c:formatCode>
                <c:ptCount val="5"/>
                <c:pt idx="0">
                  <c:v>0.78</c:v>
                </c:pt>
                <c:pt idx="1">
                  <c:v>0.78</c:v>
                </c:pt>
                <c:pt idx="2">
                  <c:v>0.78</c:v>
                </c:pt>
                <c:pt idx="3">
                  <c:v>0.8</c:v>
                </c:pt>
                <c:pt idx="4">
                  <c:v>0.746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Sheet4!$A$81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Sheet4!$B$79:$F$79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Sheet4!$B$81:$F$81</c:f>
              <c:numCache>
                <c:formatCode>0.0%</c:formatCode>
                <c:ptCount val="5"/>
                <c:pt idx="0">
                  <c:v>0.78</c:v>
                </c:pt>
                <c:pt idx="1">
                  <c:v>0.78</c:v>
                </c:pt>
                <c:pt idx="2">
                  <c:v>0.79</c:v>
                </c:pt>
                <c:pt idx="3">
                  <c:v>0.79</c:v>
                </c:pt>
                <c:pt idx="4">
                  <c:v>0.75900000000000001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Sheet4!$A$82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Sheet4!$B$79:$F$79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Sheet4!$B$82:$F$82</c:f>
              <c:numCache>
                <c:formatCode>0.0%</c:formatCode>
                <c:ptCount val="5"/>
                <c:pt idx="0">
                  <c:v>0.66700000000000004</c:v>
                </c:pt>
                <c:pt idx="1">
                  <c:v>0.70899999999999996</c:v>
                </c:pt>
                <c:pt idx="2">
                  <c:v>0.79700000000000004</c:v>
                </c:pt>
                <c:pt idx="3">
                  <c:v>0.77100000000000002</c:v>
                </c:pt>
                <c:pt idx="4">
                  <c:v>0.83399999999999996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Sheet4!$A$83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Sheet4!$B$79:$F$79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Sheet4!$B$83:$F$83</c:f>
              <c:numCache>
                <c:formatCode>0.0%</c:formatCode>
                <c:ptCount val="5"/>
                <c:pt idx="0">
                  <c:v>0.65</c:v>
                </c:pt>
                <c:pt idx="1">
                  <c:v>0.68700000000000006</c:v>
                </c:pt>
                <c:pt idx="2">
                  <c:v>0.73599999999999999</c:v>
                </c:pt>
                <c:pt idx="3">
                  <c:v>0.65700000000000003</c:v>
                </c:pt>
                <c:pt idx="4">
                  <c:v>0.64300000000000002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183360"/>
        <c:axId val="151184896"/>
      </c:lineChart>
      <c:catAx>
        <c:axId val="15118336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1184896"/>
        <c:crosses val="autoZero"/>
        <c:auto val="1"/>
        <c:lblAlgn val="ctr"/>
        <c:lblOffset val="100"/>
        <c:noMultiLvlLbl val="0"/>
      </c:catAx>
      <c:valAx>
        <c:axId val="151184896"/>
        <c:scaling>
          <c:orientation val="minMax"/>
          <c:max val="1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1183360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Pap Smear Rates</a:t>
            </a:r>
          </a:p>
        </c:rich>
      </c:tx>
      <c:layout>
        <c:manualLayout>
          <c:xMode val="edge"/>
          <c:yMode val="edge"/>
          <c:x val="0.3970287558590668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743999930430372"/>
          <c:y val="8.4647427688175125E-2"/>
          <c:w val="0.76309356244929805"/>
          <c:h val="0.72416333489704876"/>
        </c:manualLayout>
      </c:layout>
      <c:lineChart>
        <c:grouping val="standard"/>
        <c:varyColors val="0"/>
        <c:ser>
          <c:idx val="0"/>
          <c:order val="0"/>
          <c:tx>
            <c:strRef>
              <c:f>Sheet4!$A$87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Sheet4!$B$86:$F$86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Sheet4!$B$87:$F$87</c:f>
              <c:numCache>
                <c:formatCode>0.0%</c:formatCode>
                <c:ptCount val="5"/>
                <c:pt idx="0">
                  <c:v>0.6</c:v>
                </c:pt>
                <c:pt idx="1">
                  <c:v>0.59</c:v>
                </c:pt>
                <c:pt idx="2">
                  <c:v>0.59</c:v>
                </c:pt>
                <c:pt idx="3">
                  <c:v>0.6</c:v>
                </c:pt>
                <c:pt idx="4">
                  <c:v>0.55700000000000005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Sheet4!$A$88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Sheet4!$B$86:$F$86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Sheet4!$B$88:$F$88</c:f>
              <c:numCache>
                <c:formatCode>0.0%</c:formatCode>
                <c:ptCount val="5"/>
                <c:pt idx="0">
                  <c:v>0.59</c:v>
                </c:pt>
                <c:pt idx="1">
                  <c:v>0.59</c:v>
                </c:pt>
                <c:pt idx="2">
                  <c:v>0.59</c:v>
                </c:pt>
                <c:pt idx="3">
                  <c:v>0.59</c:v>
                </c:pt>
                <c:pt idx="4">
                  <c:v>0.58099999999999996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Sheet4!$A$89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Sheet4!$B$86:$F$86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Sheet4!$B$89:$F$89</c:f>
              <c:numCache>
                <c:formatCode>0.0%</c:formatCode>
                <c:ptCount val="5"/>
                <c:pt idx="0">
                  <c:v>0.57799999999999996</c:v>
                </c:pt>
                <c:pt idx="1">
                  <c:v>0.62</c:v>
                </c:pt>
                <c:pt idx="2">
                  <c:v>0.65500000000000003</c:v>
                </c:pt>
                <c:pt idx="3">
                  <c:v>0.627</c:v>
                </c:pt>
                <c:pt idx="4">
                  <c:v>0.625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Sheet4!$A$90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Sheet4!$B$86:$F$86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Sheet4!$B$90:$F$90</c:f>
              <c:numCache>
                <c:formatCode>0.0%</c:formatCode>
                <c:ptCount val="5"/>
                <c:pt idx="0">
                  <c:v>0.55000000000000004</c:v>
                </c:pt>
                <c:pt idx="1">
                  <c:v>0.55600000000000005</c:v>
                </c:pt>
                <c:pt idx="2">
                  <c:v>0.57299999999999995</c:v>
                </c:pt>
                <c:pt idx="3">
                  <c:v>0.56000000000000005</c:v>
                </c:pt>
                <c:pt idx="4">
                  <c:v>0.52500000000000002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534592"/>
        <c:axId val="151536384"/>
      </c:lineChart>
      <c:catAx>
        <c:axId val="15153459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1536384"/>
        <c:crosses val="autoZero"/>
        <c:auto val="1"/>
        <c:lblAlgn val="ctr"/>
        <c:lblOffset val="100"/>
        <c:noMultiLvlLbl val="0"/>
      </c:catAx>
      <c:valAx>
        <c:axId val="151536384"/>
        <c:scaling>
          <c:orientation val="minMax"/>
          <c:max val="0.75000000000000011"/>
          <c:min val="0.4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1534592"/>
        <c:crosses val="autoZero"/>
        <c:crossBetween val="between"/>
        <c:majorUnit val="2.5000000000000005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Mammogram Rates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530714314722808"/>
          <c:y val="9.5932729301292818E-2"/>
          <c:w val="0.76519187908965269"/>
          <c:h val="0.71803897000333172"/>
        </c:manualLayout>
      </c:layout>
      <c:lineChart>
        <c:grouping val="standard"/>
        <c:varyColors val="0"/>
        <c:ser>
          <c:idx val="0"/>
          <c:order val="0"/>
          <c:tx>
            <c:strRef>
              <c:f>Sheet4!$A$94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Sheet4!$B$93:$F$93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Sheet4!$B$94:$F$94</c:f>
              <c:numCache>
                <c:formatCode>0.0%</c:formatCode>
                <c:ptCount val="5"/>
                <c:pt idx="0">
                  <c:v>0.41</c:v>
                </c:pt>
                <c:pt idx="1">
                  <c:v>0.41</c:v>
                </c:pt>
                <c:pt idx="2">
                  <c:v>0.45</c:v>
                </c:pt>
                <c:pt idx="3">
                  <c:v>0.47</c:v>
                </c:pt>
                <c:pt idx="4">
                  <c:v>0.46899999999999997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Sheet4!$A$95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Sheet4!$B$93:$F$93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Sheet4!$B$95:$F$95</c:f>
              <c:numCache>
                <c:formatCode>0.0%</c:formatCode>
                <c:ptCount val="5"/>
                <c:pt idx="0">
                  <c:v>0.43</c:v>
                </c:pt>
                <c:pt idx="1">
                  <c:v>0.45</c:v>
                </c:pt>
                <c:pt idx="2">
                  <c:v>0.45</c:v>
                </c:pt>
                <c:pt idx="3">
                  <c:v>0.48</c:v>
                </c:pt>
                <c:pt idx="4">
                  <c:v>0.498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Sheet4!$A$96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Sheet4!$B$93:$F$93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Sheet4!$B$96:$F$96</c:f>
              <c:numCache>
                <c:formatCode>0.0%</c:formatCode>
                <c:ptCount val="5"/>
                <c:pt idx="0">
                  <c:v>0.44800000000000001</c:v>
                </c:pt>
                <c:pt idx="1">
                  <c:v>0.51500000000000001</c:v>
                </c:pt>
                <c:pt idx="2">
                  <c:v>0.63300000000000001</c:v>
                </c:pt>
                <c:pt idx="3">
                  <c:v>0.48</c:v>
                </c:pt>
                <c:pt idx="4">
                  <c:v>0.499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Sheet4!$A$97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Sheet4!$B$93:$F$93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Sheet4!$B$97:$F$97</c:f>
              <c:numCache>
                <c:formatCode>0.0%</c:formatCode>
                <c:ptCount val="5"/>
                <c:pt idx="0">
                  <c:v>0.375</c:v>
                </c:pt>
                <c:pt idx="1">
                  <c:v>0.40400000000000003</c:v>
                </c:pt>
                <c:pt idx="2">
                  <c:v>0.433</c:v>
                </c:pt>
                <c:pt idx="3">
                  <c:v>0.375</c:v>
                </c:pt>
                <c:pt idx="4">
                  <c:v>0.39300000000000002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783680"/>
        <c:axId val="151789568"/>
      </c:lineChart>
      <c:catAx>
        <c:axId val="15178368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1789568"/>
        <c:crosses val="autoZero"/>
        <c:auto val="1"/>
        <c:lblAlgn val="ctr"/>
        <c:lblOffset val="100"/>
        <c:noMultiLvlLbl val="0"/>
      </c:catAx>
      <c:valAx>
        <c:axId val="151789568"/>
        <c:scaling>
          <c:orientation val="minMax"/>
          <c:max val="0.75000000000000011"/>
          <c:min val="0.2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1783680"/>
        <c:crosses val="autoZero"/>
        <c:crossBetween val="between"/>
        <c:majorUnit val="2.5000000000000005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Colorectal</a:t>
            </a:r>
            <a:r>
              <a:rPr lang="en-US" baseline="0" dirty="0"/>
              <a:t> Cancer Screening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97353397873231"/>
          <c:y val="9.3581760130809086E-2"/>
          <c:w val="0.76309359188053005"/>
          <c:h val="0.72064778177002253"/>
        </c:manualLayout>
      </c:layout>
      <c:lineChart>
        <c:grouping val="standard"/>
        <c:varyColors val="0"/>
        <c:ser>
          <c:idx val="0"/>
          <c:order val="0"/>
          <c:tx>
            <c:strRef>
              <c:f>Sheet4!$A$101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Sheet4!$B$100:$F$100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Sheet4!$B$101:$F$101</c:f>
              <c:numCache>
                <c:formatCode>0.0%</c:formatCode>
                <c:ptCount val="5"/>
                <c:pt idx="0">
                  <c:v>0.22</c:v>
                </c:pt>
                <c:pt idx="1">
                  <c:v>0.22</c:v>
                </c:pt>
                <c:pt idx="2">
                  <c:v>0.28999999999999998</c:v>
                </c:pt>
                <c:pt idx="3">
                  <c:v>0.36</c:v>
                </c:pt>
                <c:pt idx="4">
                  <c:v>0.36699999999999999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Sheet4!$A$102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Sheet4!$B$100:$F$100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Sheet4!$B$102:$F$102</c:f>
              <c:numCache>
                <c:formatCode>0.0%</c:formatCode>
                <c:ptCount val="5"/>
                <c:pt idx="0">
                  <c:v>0.26</c:v>
                </c:pt>
                <c:pt idx="1">
                  <c:v>0.28999999999999998</c:v>
                </c:pt>
                <c:pt idx="2">
                  <c:v>0.33</c:v>
                </c:pt>
                <c:pt idx="3">
                  <c:v>0.37</c:v>
                </c:pt>
                <c:pt idx="4">
                  <c:v>0.41699999999999998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Sheet4!$A$103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Sheet4!$B$100:$F$100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Sheet4!$B$103:$F$103</c:f>
              <c:numCache>
                <c:formatCode>0.0%</c:formatCode>
                <c:ptCount val="5"/>
                <c:pt idx="0">
                  <c:v>0.44900000000000001</c:v>
                </c:pt>
                <c:pt idx="1">
                  <c:v>0.55100000000000005</c:v>
                </c:pt>
                <c:pt idx="2">
                  <c:v>0.58599999999999997</c:v>
                </c:pt>
                <c:pt idx="3">
                  <c:v>0.57399999999999995</c:v>
                </c:pt>
                <c:pt idx="4">
                  <c:v>0.59699999999999998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Sheet4!$A$104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Sheet4!$B$100:$F$100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Sheet4!$B$104:$F$104</c:f>
              <c:numCache>
                <c:formatCode>0.0%</c:formatCode>
                <c:ptCount val="5"/>
                <c:pt idx="0">
                  <c:v>0.29499999999999998</c:v>
                </c:pt>
                <c:pt idx="1">
                  <c:v>0.34699999999999998</c:v>
                </c:pt>
                <c:pt idx="2">
                  <c:v>0.371</c:v>
                </c:pt>
                <c:pt idx="3">
                  <c:v>0.38100000000000001</c:v>
                </c:pt>
                <c:pt idx="4">
                  <c:v>0.41099999999999998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503808"/>
        <c:axId val="152505344"/>
      </c:lineChart>
      <c:catAx>
        <c:axId val="15250380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2505344"/>
        <c:crosses val="autoZero"/>
        <c:auto val="1"/>
        <c:lblAlgn val="ctr"/>
        <c:lblOffset val="100"/>
        <c:noMultiLvlLbl val="0"/>
      </c:catAx>
      <c:valAx>
        <c:axId val="152505344"/>
        <c:scaling>
          <c:orientation val="minMax"/>
          <c:max val="0.70000000000000007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2503808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Tobacco Cessation Counseling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655209872156293"/>
          <c:y val="0.10772837581413341"/>
          <c:w val="0.76272106918145599"/>
          <c:h val="0.71216585569936341"/>
        </c:manualLayout>
      </c:layout>
      <c:lineChart>
        <c:grouping val="standard"/>
        <c:varyColors val="0"/>
        <c:ser>
          <c:idx val="0"/>
          <c:order val="0"/>
          <c:tx>
            <c:strRef>
              <c:f>Sheet4!$A$108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Sheet4!$B$107:$F$107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Sheet4!$B$108:$F$108</c:f>
              <c:numCache>
                <c:formatCode>0.0%</c:formatCode>
                <c:ptCount val="5"/>
                <c:pt idx="0">
                  <c:v>0.12</c:v>
                </c:pt>
                <c:pt idx="1">
                  <c:v>0.12</c:v>
                </c:pt>
                <c:pt idx="2">
                  <c:v>0.21</c:v>
                </c:pt>
                <c:pt idx="3">
                  <c:v>0.27</c:v>
                </c:pt>
                <c:pt idx="4">
                  <c:v>0.23699999999999999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Sheet4!$A$109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Sheet4!$B$107:$F$107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Sheet4!$B$109:$F$109</c:f>
              <c:numCache>
                <c:formatCode>0.0%</c:formatCode>
                <c:ptCount val="5"/>
                <c:pt idx="0">
                  <c:v>0.16</c:v>
                </c:pt>
                <c:pt idx="1">
                  <c:v>0.21</c:v>
                </c:pt>
                <c:pt idx="2">
                  <c:v>0.24</c:v>
                </c:pt>
                <c:pt idx="3">
                  <c:v>0.25</c:v>
                </c:pt>
                <c:pt idx="4">
                  <c:v>0.29399999999999998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Sheet4!$A$110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Sheet4!$B$107:$F$107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Sheet4!$B$110:$F$110</c:f>
              <c:numCache>
                <c:formatCode>0.0%</c:formatCode>
                <c:ptCount val="5"/>
                <c:pt idx="0">
                  <c:v>0.186</c:v>
                </c:pt>
                <c:pt idx="1">
                  <c:v>0.42</c:v>
                </c:pt>
                <c:pt idx="2">
                  <c:v>0.40100000000000002</c:v>
                </c:pt>
                <c:pt idx="3">
                  <c:v>0.34200000000000003</c:v>
                </c:pt>
                <c:pt idx="4">
                  <c:v>0.374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Sheet4!$A$111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Sheet4!$B$107:$F$107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Sheet4!$B$111:$F$111</c:f>
              <c:numCache>
                <c:formatCode>0.0%</c:formatCode>
                <c:ptCount val="5"/>
                <c:pt idx="0">
                  <c:v>0.20499999999999999</c:v>
                </c:pt>
                <c:pt idx="1">
                  <c:v>0.314</c:v>
                </c:pt>
                <c:pt idx="2">
                  <c:v>0.27400000000000002</c:v>
                </c:pt>
                <c:pt idx="3">
                  <c:v>0.26700000000000002</c:v>
                </c:pt>
                <c:pt idx="4">
                  <c:v>0.28499999999999998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288640"/>
        <c:axId val="152294528"/>
      </c:lineChart>
      <c:catAx>
        <c:axId val="15228864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2294528"/>
        <c:crosses val="autoZero"/>
        <c:auto val="1"/>
        <c:lblAlgn val="ctr"/>
        <c:lblOffset val="100"/>
        <c:noMultiLvlLbl val="0"/>
      </c:catAx>
      <c:valAx>
        <c:axId val="152294528"/>
        <c:scaling>
          <c:orientation val="minMax"/>
          <c:max val="0.5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2288640"/>
        <c:crosses val="autoZero"/>
        <c:crossBetween val="between"/>
        <c:majorUnit val="2.5000000000000005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Alcohol Screening for FAS Prevention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802077586281497"/>
          <c:y val="9.3260889207429601E-2"/>
          <c:w val="0.76309359188053005"/>
          <c:h val="0.72318819508437804"/>
        </c:manualLayout>
      </c:layout>
      <c:lineChart>
        <c:grouping val="standard"/>
        <c:varyColors val="0"/>
        <c:ser>
          <c:idx val="0"/>
          <c:order val="0"/>
          <c:tx>
            <c:strRef>
              <c:f>Sheet4!$A$115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Sheet4!$B$114:$F$114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Sheet4!$B$115:$F$115</c:f>
              <c:numCache>
                <c:formatCode>0.0%</c:formatCode>
                <c:ptCount val="5"/>
                <c:pt idx="0">
                  <c:v>0.28000000000000003</c:v>
                </c:pt>
                <c:pt idx="1">
                  <c:v>0.41</c:v>
                </c:pt>
                <c:pt idx="2">
                  <c:v>0.47</c:v>
                </c:pt>
                <c:pt idx="3">
                  <c:v>0.55000000000000004</c:v>
                </c:pt>
                <c:pt idx="4">
                  <c:v>0.51700000000000002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Sheet4!$A$116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Sheet4!$B$114:$F$114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Sheet4!$B$116:$F$116</c:f>
              <c:numCache>
                <c:formatCode>0.0%</c:formatCode>
                <c:ptCount val="5"/>
                <c:pt idx="0">
                  <c:v>0.41</c:v>
                </c:pt>
                <c:pt idx="1">
                  <c:v>0.47</c:v>
                </c:pt>
                <c:pt idx="2">
                  <c:v>0.52</c:v>
                </c:pt>
                <c:pt idx="3">
                  <c:v>0.55000000000000004</c:v>
                </c:pt>
                <c:pt idx="4">
                  <c:v>0.57799999999999996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Sheet4!$A$117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Sheet4!$B$114:$F$114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Sheet4!$B$117:$F$117</c:f>
              <c:numCache>
                <c:formatCode>0.0%</c:formatCode>
                <c:ptCount val="5"/>
                <c:pt idx="0">
                  <c:v>0.57299999999999995</c:v>
                </c:pt>
                <c:pt idx="1">
                  <c:v>0.63700000000000001</c:v>
                </c:pt>
                <c:pt idx="2">
                  <c:v>0.64500000000000002</c:v>
                </c:pt>
                <c:pt idx="3">
                  <c:v>0.67</c:v>
                </c:pt>
                <c:pt idx="4">
                  <c:v>0.66900000000000004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Sheet4!$A$118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Sheet4!$B$114:$F$114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Sheet4!$B$118:$F$118</c:f>
              <c:numCache>
                <c:formatCode>0.0%</c:formatCode>
                <c:ptCount val="5"/>
                <c:pt idx="0">
                  <c:v>0.33600000000000002</c:v>
                </c:pt>
                <c:pt idx="1">
                  <c:v>0.36099999999999999</c:v>
                </c:pt>
                <c:pt idx="2">
                  <c:v>0.40699999999999997</c:v>
                </c:pt>
                <c:pt idx="3">
                  <c:v>0.46</c:v>
                </c:pt>
                <c:pt idx="4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483328"/>
        <c:axId val="152484864"/>
      </c:lineChart>
      <c:catAx>
        <c:axId val="15248332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2484864"/>
        <c:crosses val="autoZero"/>
        <c:auto val="1"/>
        <c:lblAlgn val="ctr"/>
        <c:lblOffset val="100"/>
        <c:noMultiLvlLbl val="0"/>
      </c:catAx>
      <c:valAx>
        <c:axId val="152484864"/>
        <c:scaling>
          <c:orientation val="minMax"/>
          <c:max val="0.75000000000000011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2483328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Domestic Violence Screening</a:t>
            </a:r>
          </a:p>
        </c:rich>
      </c:tx>
      <c:layout>
        <c:manualLayout>
          <c:xMode val="edge"/>
          <c:yMode val="edge"/>
          <c:x val="0.3271852203092635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59294514152704"/>
          <c:y val="8.026456821277167E-2"/>
          <c:w val="0.77456957199086207"/>
          <c:h val="0.73396497368806002"/>
        </c:manualLayout>
      </c:layout>
      <c:lineChart>
        <c:grouping val="standard"/>
        <c:varyColors val="0"/>
        <c:ser>
          <c:idx val="0"/>
          <c:order val="0"/>
          <c:tx>
            <c:strRef>
              <c:f>Sheet4!$A$122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Sheet4!$B$121:$F$121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Sheet4!$B$122:$F$122</c:f>
              <c:numCache>
                <c:formatCode>0.0%</c:formatCode>
                <c:ptCount val="5"/>
                <c:pt idx="0">
                  <c:v>0.28000000000000003</c:v>
                </c:pt>
                <c:pt idx="1">
                  <c:v>0.36</c:v>
                </c:pt>
                <c:pt idx="2">
                  <c:v>0.42</c:v>
                </c:pt>
                <c:pt idx="3">
                  <c:v>0.53</c:v>
                </c:pt>
                <c:pt idx="4">
                  <c:v>0.52800000000000002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Sheet4!$A$123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Sheet4!$B$121:$F$121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Sheet4!$B$123:$F$123</c:f>
              <c:numCache>
                <c:formatCode>0.0%</c:formatCode>
                <c:ptCount val="5"/>
                <c:pt idx="0">
                  <c:v>0.36</c:v>
                </c:pt>
                <c:pt idx="1">
                  <c:v>0.42</c:v>
                </c:pt>
                <c:pt idx="2">
                  <c:v>0.48</c:v>
                </c:pt>
                <c:pt idx="3">
                  <c:v>0.53</c:v>
                </c:pt>
                <c:pt idx="4">
                  <c:v>0.55300000000000005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Sheet4!$A$124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Sheet4!$B$121:$F$121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Sheet4!$B$124:$F$124</c:f>
              <c:numCache>
                <c:formatCode>0.0%</c:formatCode>
                <c:ptCount val="5"/>
                <c:pt idx="0">
                  <c:v>0.58599999999999997</c:v>
                </c:pt>
                <c:pt idx="1">
                  <c:v>0.61499999999999999</c:v>
                </c:pt>
                <c:pt idx="2">
                  <c:v>0.624</c:v>
                </c:pt>
                <c:pt idx="3">
                  <c:v>0.64300000000000002</c:v>
                </c:pt>
                <c:pt idx="4">
                  <c:v>0.64100000000000001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Sheet4!$A$125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Sheet4!$B$121:$F$121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Sheet4!$B$125:$F$125</c:f>
              <c:numCache>
                <c:formatCode>0.0%</c:formatCode>
                <c:ptCount val="5"/>
                <c:pt idx="0">
                  <c:v>0.37</c:v>
                </c:pt>
                <c:pt idx="1">
                  <c:v>0.36499999999999999</c:v>
                </c:pt>
                <c:pt idx="2">
                  <c:v>0.38800000000000001</c:v>
                </c:pt>
                <c:pt idx="3">
                  <c:v>0.41599999999999998</c:v>
                </c:pt>
                <c:pt idx="4">
                  <c:v>0.434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00352"/>
        <c:axId val="152901888"/>
      </c:lineChart>
      <c:catAx>
        <c:axId val="15290035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2901888"/>
        <c:crosses val="autoZero"/>
        <c:auto val="1"/>
        <c:lblAlgn val="ctr"/>
        <c:lblOffset val="100"/>
        <c:noMultiLvlLbl val="0"/>
      </c:catAx>
      <c:valAx>
        <c:axId val="152901888"/>
        <c:scaling>
          <c:orientation val="minMax"/>
          <c:max val="0.75000000000000011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2900352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Depression</a:t>
            </a:r>
            <a:r>
              <a:rPr lang="en-US" baseline="0" dirty="0"/>
              <a:t> Screening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797356105790552"/>
          <c:y val="8.2386349864180572E-2"/>
          <c:w val="0.7725600006956963"/>
          <c:h val="0.72675992054621519"/>
        </c:manualLayout>
      </c:layout>
      <c:lineChart>
        <c:grouping val="standard"/>
        <c:varyColors val="0"/>
        <c:ser>
          <c:idx val="0"/>
          <c:order val="0"/>
          <c:tx>
            <c:strRef>
              <c:f>Sheet4!$A$129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Sheet4!$B$128:$F$128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Sheet4!$B$129:$F$129</c:f>
              <c:numCache>
                <c:formatCode>0.0%</c:formatCode>
                <c:ptCount val="5"/>
                <c:pt idx="0">
                  <c:v>0.15</c:v>
                </c:pt>
                <c:pt idx="1">
                  <c:v>0.24</c:v>
                </c:pt>
                <c:pt idx="2">
                  <c:v>0.35</c:v>
                </c:pt>
                <c:pt idx="3">
                  <c:v>0.53</c:v>
                </c:pt>
                <c:pt idx="4">
                  <c:v>0.51900000000000002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Sheet4!$A$130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Sheet4!$B$128:$F$128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Sheet4!$B$130:$F$130</c:f>
              <c:numCache>
                <c:formatCode>0.0%</c:formatCode>
                <c:ptCount val="5"/>
                <c:pt idx="0">
                  <c:v>0.24</c:v>
                </c:pt>
                <c:pt idx="1">
                  <c:v>0.35</c:v>
                </c:pt>
                <c:pt idx="2">
                  <c:v>0.44</c:v>
                </c:pt>
                <c:pt idx="3">
                  <c:v>0.52</c:v>
                </c:pt>
                <c:pt idx="4">
                  <c:v>0.56499999999999995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Sheet4!$A$131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Sheet4!$B$128:$F$128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Sheet4!$B$131:$F$131</c:f>
              <c:numCache>
                <c:formatCode>0.0%</c:formatCode>
                <c:ptCount val="5"/>
                <c:pt idx="0">
                  <c:v>0.42699999999999999</c:v>
                </c:pt>
                <c:pt idx="1">
                  <c:v>0.51500000000000001</c:v>
                </c:pt>
                <c:pt idx="2">
                  <c:v>0.64300000000000002</c:v>
                </c:pt>
                <c:pt idx="3">
                  <c:v>0.67200000000000004</c:v>
                </c:pt>
                <c:pt idx="4">
                  <c:v>0.67800000000000005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Sheet4!$A$132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Sheet4!$B$128:$F$128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Sheet4!$B$132:$F$132</c:f>
              <c:numCache>
                <c:formatCode>0.0%</c:formatCode>
                <c:ptCount val="5"/>
                <c:pt idx="0">
                  <c:v>0.24199999999999999</c:v>
                </c:pt>
                <c:pt idx="1">
                  <c:v>0.28399999999999997</c:v>
                </c:pt>
                <c:pt idx="2">
                  <c:v>0.36099999999999999</c:v>
                </c:pt>
                <c:pt idx="3">
                  <c:v>0.41599999999999998</c:v>
                </c:pt>
                <c:pt idx="4">
                  <c:v>0.45600000000000002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43360"/>
        <c:axId val="154145152"/>
      </c:lineChart>
      <c:catAx>
        <c:axId val="15414336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4145152"/>
        <c:crosses val="autoZero"/>
        <c:auto val="1"/>
        <c:lblAlgn val="ctr"/>
        <c:lblOffset val="100"/>
        <c:noMultiLvlLbl val="0"/>
      </c:catAx>
      <c:valAx>
        <c:axId val="154145152"/>
        <c:scaling>
          <c:orientation val="minMax"/>
          <c:max val="0.7500000000000001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4143360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Diabetic Ideal Glycemic </a:t>
            </a:r>
            <a:r>
              <a:rPr lang="en-US" dirty="0" smtClean="0"/>
              <a:t>Control</a:t>
            </a:r>
          </a:p>
          <a:p>
            <a:pPr>
              <a:defRPr/>
            </a:pPr>
            <a:r>
              <a:rPr lang="en-US" dirty="0" smtClean="0"/>
              <a:t>Hemoglobin A1c &lt;7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225772749280127"/>
          <c:y val="0.1430746010945291"/>
          <c:w val="0.7482537012970466"/>
          <c:h val="0.67217001842564039"/>
        </c:manualLayout>
      </c:layout>
      <c:lineChart>
        <c:grouping val="standard"/>
        <c:varyColors val="0"/>
        <c:ser>
          <c:idx val="0"/>
          <c:order val="0"/>
          <c:tx>
            <c:strRef>
              <c:f>Sheet4!$A$10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Sheet4!$B$9:$F$9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Sheet4!$B$10:$F$10</c:f>
              <c:numCache>
                <c:formatCode>0.0%</c:formatCode>
                <c:ptCount val="5"/>
                <c:pt idx="0">
                  <c:v>0.32</c:v>
                </c:pt>
                <c:pt idx="1">
                  <c:v>0.31</c:v>
                </c:pt>
                <c:pt idx="2">
                  <c:v>0.3</c:v>
                </c:pt>
                <c:pt idx="3">
                  <c:v>0.33</c:v>
                </c:pt>
                <c:pt idx="4">
                  <c:v>0.30199999999999999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Sheet4!$A$11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Sheet4!$B$9:$F$9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Sheet4!$B$11:$F$11</c:f>
              <c:numCache>
                <c:formatCode>0.0%</c:formatCode>
                <c:ptCount val="5"/>
                <c:pt idx="0">
                  <c:v>0.31</c:v>
                </c:pt>
                <c:pt idx="1">
                  <c:v>0.32</c:v>
                </c:pt>
                <c:pt idx="2">
                  <c:v>0.31</c:v>
                </c:pt>
                <c:pt idx="3">
                  <c:v>0.32</c:v>
                </c:pt>
                <c:pt idx="4">
                  <c:v>0.31900000000000001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Sheet4!$A$12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Sheet4!$B$9:$F$9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Sheet4!$B$12:$F$12</c:f>
              <c:numCache>
                <c:formatCode>0.0%</c:formatCode>
                <c:ptCount val="5"/>
                <c:pt idx="0">
                  <c:v>0.34399999999999997</c:v>
                </c:pt>
                <c:pt idx="1">
                  <c:v>0.375</c:v>
                </c:pt>
                <c:pt idx="2">
                  <c:v>0.378</c:v>
                </c:pt>
                <c:pt idx="3">
                  <c:v>0.37</c:v>
                </c:pt>
                <c:pt idx="4">
                  <c:v>0.35899999999999999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Sheet4!$A$13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Sheet4!$B$9:$F$9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Sheet4!$B$13:$F$13</c:f>
              <c:numCache>
                <c:formatCode>0.0%</c:formatCode>
                <c:ptCount val="5"/>
                <c:pt idx="0">
                  <c:v>0.35499999999999998</c:v>
                </c:pt>
                <c:pt idx="1">
                  <c:v>0.34699999999999998</c:v>
                </c:pt>
                <c:pt idx="2">
                  <c:v>0.36099999999999999</c:v>
                </c:pt>
                <c:pt idx="3">
                  <c:v>0.34699999999999998</c:v>
                </c:pt>
                <c:pt idx="4">
                  <c:v>0.35799999999999998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520704"/>
        <c:axId val="126522496"/>
      </c:lineChart>
      <c:catAx>
        <c:axId val="12652070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26522496"/>
        <c:crosses val="autoZero"/>
        <c:auto val="1"/>
        <c:lblAlgn val="ctr"/>
        <c:lblOffset val="100"/>
        <c:noMultiLvlLbl val="0"/>
      </c:catAx>
      <c:valAx>
        <c:axId val="126522496"/>
        <c:scaling>
          <c:orientation val="minMax"/>
          <c:max val="0.4"/>
          <c:min val="0.2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6520704"/>
        <c:crosses val="autoZero"/>
        <c:crossBetween val="between"/>
        <c:majorUnit val="1.0000000000000002E-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Comprehensive Cardiovascular</a:t>
            </a:r>
            <a:r>
              <a:rPr lang="en-US" baseline="0" dirty="0"/>
              <a:t> Disease Assessment</a:t>
            </a:r>
          </a:p>
        </c:rich>
      </c:tx>
      <c:layout>
        <c:manualLayout>
          <c:xMode val="edge"/>
          <c:yMode val="edge"/>
          <c:x val="0.183894700452951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97356105790552"/>
          <c:y val="8.2435796133961126E-2"/>
          <c:w val="0.7725600006956963"/>
          <c:h val="0.73153590317066342"/>
        </c:manualLayout>
      </c:layout>
      <c:lineChart>
        <c:grouping val="standard"/>
        <c:varyColors val="0"/>
        <c:ser>
          <c:idx val="0"/>
          <c:order val="0"/>
          <c:tx>
            <c:strRef>
              <c:f>Sheet4!$A$136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Sheet4!$B$135:$F$135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Sheet4!$B$136:$F$136</c:f>
              <c:numCache>
                <c:formatCode>0.0%</c:formatCode>
                <c:ptCount val="5"/>
                <c:pt idx="0" formatCode="0.00%">
                  <c:v>0</c:v>
                </c:pt>
                <c:pt idx="1">
                  <c:v>0.3</c:v>
                </c:pt>
                <c:pt idx="2">
                  <c:v>0.3</c:v>
                </c:pt>
                <c:pt idx="3">
                  <c:v>0.33</c:v>
                </c:pt>
                <c:pt idx="4">
                  <c:v>0.33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Sheet4!$A$137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Sheet4!$B$135:$F$135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Sheet4!$B$137:$F$137</c:f>
              <c:numCache>
                <c:formatCode>0.0%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0.32</c:v>
                </c:pt>
                <c:pt idx="3">
                  <c:v>0.35</c:v>
                </c:pt>
                <c:pt idx="4">
                  <c:v>0.39800000000000002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Sheet4!$A$138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Sheet4!$B$135:$F$135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Sheet4!$B$138:$F$138</c:f>
              <c:numCache>
                <c:formatCode>0.0%</c:formatCode>
                <c:ptCount val="5"/>
                <c:pt idx="0">
                  <c:v>0.29299999999999998</c:v>
                </c:pt>
                <c:pt idx="1">
                  <c:v>0.28000000000000003</c:v>
                </c:pt>
                <c:pt idx="2">
                  <c:v>0.24399999999999999</c:v>
                </c:pt>
                <c:pt idx="3">
                  <c:v>0.219</c:v>
                </c:pt>
                <c:pt idx="4">
                  <c:v>0.34899999999999998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Sheet4!$A$139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Sheet4!$B$135:$F$135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Sheet4!$B$139:$F$139</c:f>
              <c:numCache>
                <c:formatCode>0.0%</c:formatCode>
                <c:ptCount val="5"/>
                <c:pt idx="0">
                  <c:v>0.223</c:v>
                </c:pt>
                <c:pt idx="1">
                  <c:v>0.216</c:v>
                </c:pt>
                <c:pt idx="2">
                  <c:v>0.217</c:v>
                </c:pt>
                <c:pt idx="3">
                  <c:v>0.20100000000000001</c:v>
                </c:pt>
                <c:pt idx="4">
                  <c:v>0.30299999999999999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18272"/>
        <c:axId val="154519808"/>
      </c:lineChart>
      <c:catAx>
        <c:axId val="15451827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4519808"/>
        <c:crosses val="autoZero"/>
        <c:auto val="1"/>
        <c:lblAlgn val="ctr"/>
        <c:lblOffset val="100"/>
        <c:noMultiLvlLbl val="0"/>
      </c:catAx>
      <c:valAx>
        <c:axId val="154519808"/>
        <c:scaling>
          <c:orientation val="minMax"/>
          <c:max val="0.5"/>
          <c:min val="0.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4518272"/>
        <c:crosses val="autoZero"/>
        <c:crossBetween val="between"/>
        <c:majorUnit val="2.5000000000000005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Prenatal HIV Testing</a:t>
            </a:r>
          </a:p>
        </c:rich>
      </c:tx>
      <c:layout>
        <c:manualLayout>
          <c:xMode val="edge"/>
          <c:yMode val="edge"/>
          <c:x val="0.379393239924792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92335011523561"/>
          <c:y val="9.368324044007087E-2"/>
          <c:w val="0.75607564158070373"/>
          <c:h val="0.72478743658699751"/>
        </c:manualLayout>
      </c:layout>
      <c:lineChart>
        <c:grouping val="standard"/>
        <c:varyColors val="0"/>
        <c:ser>
          <c:idx val="0"/>
          <c:order val="0"/>
          <c:tx>
            <c:strRef>
              <c:f>Sheet4!$A$143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Sheet4!$B$142:$F$142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Sheet4!$B$143:$F$143</c:f>
              <c:numCache>
                <c:formatCode>0.0%</c:formatCode>
                <c:ptCount val="5"/>
                <c:pt idx="0">
                  <c:v>0.65</c:v>
                </c:pt>
                <c:pt idx="1">
                  <c:v>0.74</c:v>
                </c:pt>
                <c:pt idx="2">
                  <c:v>0.75</c:v>
                </c:pt>
                <c:pt idx="3">
                  <c:v>0.77</c:v>
                </c:pt>
                <c:pt idx="4">
                  <c:v>0.73599999999999999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Sheet4!$A$144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Sheet4!$B$142:$F$142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Sheet4!$B$144:$F$144</c:f>
              <c:numCache>
                <c:formatCode>0.0%</c:formatCode>
                <c:ptCount val="5"/>
                <c:pt idx="0">
                  <c:v>0.74</c:v>
                </c:pt>
                <c:pt idx="1">
                  <c:v>0.75</c:v>
                </c:pt>
                <c:pt idx="2">
                  <c:v>0.76</c:v>
                </c:pt>
                <c:pt idx="3">
                  <c:v>0.78</c:v>
                </c:pt>
                <c:pt idx="4">
                  <c:v>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Sheet4!$A$145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Sheet4!$B$142:$F$142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Sheet4!$B$145:$F$145</c:f>
              <c:numCache>
                <c:formatCode>0.0%</c:formatCode>
                <c:ptCount val="5"/>
                <c:pt idx="0">
                  <c:v>0.7</c:v>
                </c:pt>
                <c:pt idx="1">
                  <c:v>0.58699999999999997</c:v>
                </c:pt>
                <c:pt idx="2">
                  <c:v>0.71599999999999997</c:v>
                </c:pt>
                <c:pt idx="3">
                  <c:v>0.79800000000000004</c:v>
                </c:pt>
                <c:pt idx="4">
                  <c:v>0.83399999999999996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Sheet4!$A$146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Sheet4!$B$142:$F$142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Sheet4!$B$146:$F$146</c:f>
              <c:numCache>
                <c:formatCode>0.0%</c:formatCode>
                <c:ptCount val="5"/>
                <c:pt idx="0">
                  <c:v>0.55100000000000005</c:v>
                </c:pt>
                <c:pt idx="1">
                  <c:v>0.40799999999999997</c:v>
                </c:pt>
                <c:pt idx="2">
                  <c:v>0.48</c:v>
                </c:pt>
                <c:pt idx="3">
                  <c:v>0.59499999999999997</c:v>
                </c:pt>
                <c:pt idx="4">
                  <c:v>0.56299999999999994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762240"/>
        <c:axId val="154764032"/>
      </c:lineChart>
      <c:catAx>
        <c:axId val="15476224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54764032"/>
        <c:crosses val="autoZero"/>
        <c:auto val="1"/>
        <c:lblAlgn val="ctr"/>
        <c:lblOffset val="100"/>
        <c:noMultiLvlLbl val="0"/>
      </c:catAx>
      <c:valAx>
        <c:axId val="154764032"/>
        <c:scaling>
          <c:orientation val="minMax"/>
          <c:max val="1"/>
          <c:min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54762240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Diabetic Blood Pressure </a:t>
            </a:r>
            <a:r>
              <a:rPr lang="en-US" dirty="0" smtClean="0"/>
              <a:t>Control</a:t>
            </a:r>
          </a:p>
          <a:p>
            <a:pPr>
              <a:defRPr/>
            </a:pPr>
            <a:r>
              <a:rPr lang="en-US" dirty="0" smtClean="0"/>
              <a:t>Blood</a:t>
            </a:r>
            <a:r>
              <a:rPr lang="en-US" baseline="0" dirty="0" smtClean="0"/>
              <a:t> Pressure &lt;130/80</a:t>
            </a:r>
            <a:endParaRPr lang="en-US" dirty="0"/>
          </a:p>
        </c:rich>
      </c:tx>
      <c:layout>
        <c:manualLayout>
          <c:xMode val="edge"/>
          <c:yMode val="edge"/>
          <c:x val="0.3166920548482841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047428066818752"/>
          <c:y val="0.11647914076529907"/>
          <c:w val="0.7194469791743322"/>
          <c:h val="0.68982991435281105"/>
        </c:manualLayout>
      </c:layout>
      <c:lineChart>
        <c:grouping val="standard"/>
        <c:varyColors val="0"/>
        <c:ser>
          <c:idx val="0"/>
          <c:order val="0"/>
          <c:tx>
            <c:strRef>
              <c:f>Sheet4!$A$17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Sheet4!$B$16:$F$16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Sheet4!$B$17:$F$17</c:f>
              <c:numCache>
                <c:formatCode>0.0%</c:formatCode>
                <c:ptCount val="5"/>
                <c:pt idx="0">
                  <c:v>0.37</c:v>
                </c:pt>
                <c:pt idx="1">
                  <c:v>0.39</c:v>
                </c:pt>
                <c:pt idx="2">
                  <c:v>0.36</c:v>
                </c:pt>
                <c:pt idx="3">
                  <c:v>0.4</c:v>
                </c:pt>
                <c:pt idx="4">
                  <c:v>0.35899999999999999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Sheet4!$A$18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Sheet4!$B$16:$F$16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Sheet4!$B$18:$F$18</c:f>
              <c:numCache>
                <c:formatCode>0.0%</c:formatCode>
                <c:ptCount val="5"/>
                <c:pt idx="0">
                  <c:v>0.39</c:v>
                </c:pt>
                <c:pt idx="1">
                  <c:v>0.38</c:v>
                </c:pt>
                <c:pt idx="2">
                  <c:v>0.37</c:v>
                </c:pt>
                <c:pt idx="3">
                  <c:v>0.38</c:v>
                </c:pt>
                <c:pt idx="4">
                  <c:v>0.378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Sheet4!$A$19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Sheet4!$B$16:$F$16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Sheet4!$B$19:$F$19</c:f>
              <c:numCache>
                <c:formatCode>0.0%</c:formatCode>
                <c:ptCount val="5"/>
                <c:pt idx="0">
                  <c:v>0.39</c:v>
                </c:pt>
                <c:pt idx="1">
                  <c:v>0.38800000000000001</c:v>
                </c:pt>
                <c:pt idx="2">
                  <c:v>0.39500000000000002</c:v>
                </c:pt>
                <c:pt idx="3">
                  <c:v>0.39</c:v>
                </c:pt>
                <c:pt idx="4">
                  <c:v>0.37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Sheet4!$A$20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Sheet4!$B$16:$F$16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Sheet4!$B$20:$F$20</c:f>
              <c:numCache>
                <c:formatCode>0.0%</c:formatCode>
                <c:ptCount val="5"/>
                <c:pt idx="0">
                  <c:v>0.36299999999999999</c:v>
                </c:pt>
                <c:pt idx="1">
                  <c:v>0.35599999999999998</c:v>
                </c:pt>
                <c:pt idx="2">
                  <c:v>0.35099999999999998</c:v>
                </c:pt>
                <c:pt idx="3">
                  <c:v>0.35799999999999998</c:v>
                </c:pt>
                <c:pt idx="4">
                  <c:v>0.33900000000000002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43616"/>
        <c:axId val="134545408"/>
      </c:lineChart>
      <c:catAx>
        <c:axId val="134543616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4545408"/>
        <c:crosses val="autoZero"/>
        <c:auto val="1"/>
        <c:lblAlgn val="ctr"/>
        <c:lblOffset val="100"/>
        <c:noMultiLvlLbl val="0"/>
      </c:catAx>
      <c:valAx>
        <c:axId val="1345454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4543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Diabetic LDL </a:t>
            </a:r>
            <a:r>
              <a:rPr lang="en-US" dirty="0" smtClean="0"/>
              <a:t>Assessment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6077782152230972"/>
          <c:y val="8.5631030276145062E-2"/>
          <c:w val="0.71593291142291571"/>
          <c:h val="0.71552915814052498"/>
        </c:manualLayout>
      </c:layout>
      <c:lineChart>
        <c:grouping val="standard"/>
        <c:varyColors val="0"/>
        <c:ser>
          <c:idx val="0"/>
          <c:order val="0"/>
          <c:tx>
            <c:strRef>
              <c:f>Sheet4!$A$24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Sheet4!$B$24:$F$24</c:f>
              <c:numCache>
                <c:formatCode>0.0%</c:formatCode>
                <c:ptCount val="5"/>
                <c:pt idx="0">
                  <c:v>0.6</c:v>
                </c:pt>
                <c:pt idx="1">
                  <c:v>0.61</c:v>
                </c:pt>
                <c:pt idx="2">
                  <c:v>0.6</c:v>
                </c:pt>
                <c:pt idx="3">
                  <c:v>0.69</c:v>
                </c:pt>
                <c:pt idx="4">
                  <c:v>0.63300000000000001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Sheet4!$A$25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Sheet4!$B$25:$F$25</c:f>
              <c:numCache>
                <c:formatCode>0.0%</c:formatCode>
                <c:ptCount val="5"/>
                <c:pt idx="0">
                  <c:v>0.61</c:v>
                </c:pt>
                <c:pt idx="1">
                  <c:v>0.63</c:v>
                </c:pt>
                <c:pt idx="2">
                  <c:v>0.65</c:v>
                </c:pt>
                <c:pt idx="3">
                  <c:v>0.67</c:v>
                </c:pt>
                <c:pt idx="4">
                  <c:v>0.68700000000000006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Sheet4!$A$26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Sheet4!$B$26:$F$26</c:f>
              <c:numCache>
                <c:formatCode>0.0%</c:formatCode>
                <c:ptCount val="5"/>
                <c:pt idx="0">
                  <c:v>0.66200000000000003</c:v>
                </c:pt>
                <c:pt idx="1">
                  <c:v>0.74</c:v>
                </c:pt>
                <c:pt idx="2">
                  <c:v>0.80400000000000005</c:v>
                </c:pt>
                <c:pt idx="3">
                  <c:v>0.78700000000000003</c:v>
                </c:pt>
                <c:pt idx="4">
                  <c:v>0.80600000000000005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Sheet4!$A$27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Sheet4!$B$27:$F$27</c:f>
              <c:numCache>
                <c:formatCode>0.0%</c:formatCode>
                <c:ptCount val="5"/>
                <c:pt idx="0">
                  <c:v>0.59299999999999997</c:v>
                </c:pt>
                <c:pt idx="1">
                  <c:v>0.63600000000000001</c:v>
                </c:pt>
                <c:pt idx="2">
                  <c:v>0.70499999999999996</c:v>
                </c:pt>
                <c:pt idx="3">
                  <c:v>0.69899999999999995</c:v>
                </c:pt>
                <c:pt idx="4">
                  <c:v>0.70799999999999996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713152"/>
        <c:axId val="135714688"/>
      </c:lineChart>
      <c:catAx>
        <c:axId val="13571315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5714688"/>
        <c:crosses val="autoZero"/>
        <c:auto val="1"/>
        <c:lblAlgn val="ctr"/>
        <c:lblOffset val="100"/>
        <c:noMultiLvlLbl val="0"/>
      </c:catAx>
      <c:valAx>
        <c:axId val="135714688"/>
        <c:scaling>
          <c:orientation val="minMax"/>
          <c:max val="1"/>
          <c:min val="0.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5713152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Diabetic Nephropathy</a:t>
            </a:r>
            <a:r>
              <a:rPr lang="en-US" baseline="0" dirty="0"/>
              <a:t> Assessment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25044593380306"/>
          <c:y val="9.3581760130809086E-2"/>
          <c:w val="0.76536615341098213"/>
          <c:h val="0.72064778177002253"/>
        </c:manualLayout>
      </c:layout>
      <c:lineChart>
        <c:grouping val="standard"/>
        <c:varyColors val="0"/>
        <c:ser>
          <c:idx val="0"/>
          <c:order val="0"/>
          <c:tx>
            <c:strRef>
              <c:f>Sheet4!$A$31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Sheet4!$B$30:$F$30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Sheet4!$B$31:$F$31</c:f>
              <c:numCache>
                <c:formatCode>0.0%</c:formatCode>
                <c:ptCount val="5"/>
                <c:pt idx="0" formatCode="0.00%">
                  <c:v>0</c:v>
                </c:pt>
                <c:pt idx="1">
                  <c:v>0.4</c:v>
                </c:pt>
                <c:pt idx="2">
                  <c:v>0.47</c:v>
                </c:pt>
                <c:pt idx="3">
                  <c:v>0.54</c:v>
                </c:pt>
                <c:pt idx="4">
                  <c:v>0.51900000000000002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Sheet4!$A$32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Sheet4!$B$30:$F$30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Sheet4!$B$32:$F$32</c:f>
              <c:numCache>
                <c:formatCode>0.0%</c:formatCode>
                <c:ptCount val="5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  <c:pt idx="3">
                  <c:v>0.55000000000000004</c:v>
                </c:pt>
                <c:pt idx="4">
                  <c:v>0.56499999999999995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Sheet4!$A$33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Sheet4!$B$30:$F$30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Sheet4!$B$33:$F$33</c:f>
              <c:numCache>
                <c:formatCode>0.0%</c:formatCode>
                <c:ptCount val="5"/>
                <c:pt idx="0">
                  <c:v>0.443</c:v>
                </c:pt>
                <c:pt idx="1">
                  <c:v>0.67600000000000005</c:v>
                </c:pt>
                <c:pt idx="2">
                  <c:v>0.71399999999999997</c:v>
                </c:pt>
                <c:pt idx="3">
                  <c:v>0.73399999999999999</c:v>
                </c:pt>
                <c:pt idx="4">
                  <c:v>0.74099999999999999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Sheet4!$A$34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Sheet4!$B$30:$F$30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Sheet4!$B$34:$F$34</c:f>
              <c:numCache>
                <c:formatCode>0.0%</c:formatCode>
                <c:ptCount val="5"/>
                <c:pt idx="0">
                  <c:v>0.26400000000000001</c:v>
                </c:pt>
                <c:pt idx="1">
                  <c:v>0.46300000000000002</c:v>
                </c:pt>
                <c:pt idx="2">
                  <c:v>0.47</c:v>
                </c:pt>
                <c:pt idx="3">
                  <c:v>0.53400000000000003</c:v>
                </c:pt>
                <c:pt idx="4">
                  <c:v>0.56200000000000006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042752"/>
        <c:axId val="136183808"/>
      </c:lineChart>
      <c:catAx>
        <c:axId val="13604275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6183808"/>
        <c:crosses val="autoZero"/>
        <c:auto val="1"/>
        <c:lblAlgn val="ctr"/>
        <c:lblOffset val="100"/>
        <c:noMultiLvlLbl val="0"/>
      </c:catAx>
      <c:valAx>
        <c:axId val="136183808"/>
        <c:scaling>
          <c:orientation val="minMax"/>
          <c:max val="0.9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6042752"/>
        <c:crosses val="autoZero"/>
        <c:crossBetween val="between"/>
        <c:majorUnit val="5.000000000000001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Diabetic Retinopathy</a:t>
            </a:r>
            <a:r>
              <a:rPr lang="en-US" baseline="0" dirty="0"/>
              <a:t> Exam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392335011523561"/>
          <c:y val="9.3581760130809086E-2"/>
          <c:w val="0.76536618201826867"/>
          <c:h val="0.70733058985198505"/>
        </c:manualLayout>
      </c:layout>
      <c:lineChart>
        <c:grouping val="standard"/>
        <c:varyColors val="0"/>
        <c:ser>
          <c:idx val="0"/>
          <c:order val="0"/>
          <c:tx>
            <c:strRef>
              <c:f>Sheet4!$A$38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Sheet4!$B$37:$F$37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Sheet4!$B$38:$F$38</c:f>
              <c:numCache>
                <c:formatCode>0.0%</c:formatCode>
                <c:ptCount val="5"/>
                <c:pt idx="0">
                  <c:v>0.49</c:v>
                </c:pt>
                <c:pt idx="1">
                  <c:v>0.49</c:v>
                </c:pt>
                <c:pt idx="2">
                  <c:v>0.47</c:v>
                </c:pt>
                <c:pt idx="3">
                  <c:v>0.55000000000000004</c:v>
                </c:pt>
                <c:pt idx="4">
                  <c:v>0.501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Sheet4!$A$39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Sheet4!$B$37:$F$37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Sheet4!$B$39:$F$39</c:f>
              <c:numCache>
                <c:formatCode>0.0%</c:formatCode>
                <c:ptCount val="5"/>
                <c:pt idx="0">
                  <c:v>0.49</c:v>
                </c:pt>
                <c:pt idx="1">
                  <c:v>0.5</c:v>
                </c:pt>
                <c:pt idx="2">
                  <c:v>0.51</c:v>
                </c:pt>
                <c:pt idx="3">
                  <c:v>0.53</c:v>
                </c:pt>
                <c:pt idx="4">
                  <c:v>0.53500000000000003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Sheet4!$A$40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Sheet4!$B$37:$F$37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Sheet4!$B$40:$F$40</c:f>
              <c:numCache>
                <c:formatCode>0.0%</c:formatCode>
                <c:ptCount val="5"/>
                <c:pt idx="0">
                  <c:v>0.55700000000000005</c:v>
                </c:pt>
                <c:pt idx="1">
                  <c:v>0.60399999999999998</c:v>
                </c:pt>
                <c:pt idx="2">
                  <c:v>0.63200000000000001</c:v>
                </c:pt>
                <c:pt idx="3">
                  <c:v>0.56399999999999995</c:v>
                </c:pt>
                <c:pt idx="4">
                  <c:v>0.58899999999999997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Sheet4!$A$41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Sheet4!$B$37:$F$37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Sheet4!$B$41:$F$41</c:f>
              <c:numCache>
                <c:formatCode>0.0%</c:formatCode>
                <c:ptCount val="5"/>
                <c:pt idx="0">
                  <c:v>0.42499999999999999</c:v>
                </c:pt>
                <c:pt idx="1">
                  <c:v>0.44700000000000001</c:v>
                </c:pt>
                <c:pt idx="2">
                  <c:v>0.46200000000000002</c:v>
                </c:pt>
                <c:pt idx="3">
                  <c:v>0.434</c:v>
                </c:pt>
                <c:pt idx="4">
                  <c:v>0.46400000000000002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91072"/>
        <c:axId val="136292608"/>
      </c:lineChart>
      <c:catAx>
        <c:axId val="136291072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6292608"/>
        <c:crosses val="autoZero"/>
        <c:auto val="1"/>
        <c:lblAlgn val="ctr"/>
        <c:lblOffset val="100"/>
        <c:noMultiLvlLbl val="0"/>
      </c:catAx>
      <c:valAx>
        <c:axId val="136292608"/>
        <c:scaling>
          <c:orientation val="minMax"/>
          <c:max val="0.70000000000000007"/>
          <c:min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6291072"/>
        <c:crosses val="autoZero"/>
        <c:crossBetween val="between"/>
        <c:majorUnit val="2.5000000000000005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Dental</a:t>
            </a:r>
            <a:r>
              <a:rPr lang="en-US" baseline="0" dirty="0"/>
              <a:t> Access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005668675582016"/>
          <c:y val="0.12021614396688389"/>
          <c:w val="0.75127259245899847"/>
          <c:h val="0.6806962060159103"/>
        </c:manualLayout>
      </c:layout>
      <c:lineChart>
        <c:grouping val="standard"/>
        <c:varyColors val="0"/>
        <c:ser>
          <c:idx val="0"/>
          <c:order val="0"/>
          <c:tx>
            <c:strRef>
              <c:f>Sheet4!$A$45</c:f>
              <c:strCache>
                <c:ptCount val="1"/>
                <c:pt idx="0">
                  <c:v>National Target</c:v>
                </c:pt>
              </c:strCache>
            </c:strRef>
          </c:tx>
          <c:spPr>
            <a:ln w="44450" cmpd="sng">
              <a:solidFill>
                <a:srgbClr val="008000"/>
              </a:solidFill>
              <a:prstDash val="solid"/>
            </a:ln>
          </c:spPr>
          <c:marker>
            <c:symbol val="none"/>
          </c:marker>
          <c:cat>
            <c:numRef>
              <c:f>Sheet4!$B$44:$F$44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Sheet4!$B$45:$F$45</c:f>
              <c:numCache>
                <c:formatCode>0.0%</c:formatCode>
                <c:ptCount val="5"/>
                <c:pt idx="0">
                  <c:v>0.24</c:v>
                </c:pt>
                <c:pt idx="1">
                  <c:v>0.25</c:v>
                </c:pt>
                <c:pt idx="2">
                  <c:v>0.24</c:v>
                </c:pt>
                <c:pt idx="3">
                  <c:v>0.27</c:v>
                </c:pt>
                <c:pt idx="4">
                  <c:v>0.23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Sheet4!$A$46</c:f>
              <c:strCache>
                <c:ptCount val="1"/>
                <c:pt idx="0">
                  <c:v>National Average</c:v>
                </c:pt>
              </c:strCache>
            </c:strRef>
          </c:tx>
          <c:spPr>
            <a:ln w="44450">
              <a:solidFill>
                <a:srgbClr val="FF9900"/>
              </a:solidFill>
              <a:prstDash val="solid"/>
            </a:ln>
          </c:spPr>
          <c:marker>
            <c:symbol val="none"/>
          </c:marker>
          <c:cat>
            <c:numRef>
              <c:f>Sheet4!$B$44:$F$44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Sheet4!$B$46:$F$46</c:f>
              <c:numCache>
                <c:formatCode>0.0%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0.26900000000000002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Sheet4!$A$47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Sheet4!$B$44:$F$44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Sheet4!$B$47:$F$47</c:f>
              <c:numCache>
                <c:formatCode>0.0%</c:formatCode>
                <c:ptCount val="5"/>
                <c:pt idx="0">
                  <c:v>0.34699999999999998</c:v>
                </c:pt>
                <c:pt idx="1">
                  <c:v>0.35099999999999998</c:v>
                </c:pt>
                <c:pt idx="2">
                  <c:v>0.35899999999999999</c:v>
                </c:pt>
                <c:pt idx="3">
                  <c:v>0.36299999999999999</c:v>
                </c:pt>
                <c:pt idx="4">
                  <c:v>0.35599999999999998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Sheet4!$A$48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Sheet4!$B$44:$F$44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Sheet4!$B$48:$F$48</c:f>
              <c:numCache>
                <c:formatCode>0.0%</c:formatCode>
                <c:ptCount val="5"/>
                <c:pt idx="0">
                  <c:v>0.35899999999999999</c:v>
                </c:pt>
                <c:pt idx="1">
                  <c:v>0.35799999999999998</c:v>
                </c:pt>
                <c:pt idx="2">
                  <c:v>0.36799999999999999</c:v>
                </c:pt>
                <c:pt idx="3">
                  <c:v>0.372</c:v>
                </c:pt>
                <c:pt idx="4">
                  <c:v>0.375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7600"/>
        <c:axId val="137548544"/>
      </c:lineChart>
      <c:catAx>
        <c:axId val="137497600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7548544"/>
        <c:crosses val="autoZero"/>
        <c:auto val="1"/>
        <c:lblAlgn val="ctr"/>
        <c:lblOffset val="100"/>
        <c:noMultiLvlLbl val="0"/>
      </c:catAx>
      <c:valAx>
        <c:axId val="137548544"/>
        <c:scaling>
          <c:orientation val="minMax"/>
          <c:max val="0.5"/>
          <c:min val="0.15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7497600"/>
        <c:crosses val="autoZero"/>
        <c:crossBetween val="between"/>
        <c:majorUnit val="2.5000000000000005E-2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Dental</a:t>
            </a:r>
            <a:r>
              <a:rPr lang="en-US" baseline="0" dirty="0"/>
              <a:t> Sealants</a:t>
            </a:r>
            <a:endParaRPr lang="en-US" dirty="0"/>
          </a:p>
        </c:rich>
      </c:tx>
      <c:layout>
        <c:manualLayout>
          <c:xMode val="edge"/>
          <c:yMode val="edge"/>
          <c:x val="0.40690150470383785"/>
          <c:y val="2.59433974308886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797353397873231"/>
          <c:y val="0.11576338872521057"/>
          <c:w val="0.77256002895089892"/>
          <c:h val="0.73863440016192494"/>
        </c:manualLayout>
      </c:layout>
      <c:lineChart>
        <c:grouping val="standard"/>
        <c:varyColors val="0"/>
        <c:ser>
          <c:idx val="2"/>
          <c:order val="0"/>
          <c:tx>
            <c:strRef>
              <c:f>Sheet4!$A$54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Sheet4!$B$51:$F$51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Sheet4!$B$54:$F$54</c:f>
              <c:numCache>
                <c:formatCode>General</c:formatCode>
                <c:ptCount val="5"/>
                <c:pt idx="0">
                  <c:v>9456</c:v>
                </c:pt>
                <c:pt idx="1">
                  <c:v>11196</c:v>
                </c:pt>
                <c:pt idx="2">
                  <c:v>11484</c:v>
                </c:pt>
                <c:pt idx="3">
                  <c:v>11148</c:v>
                </c:pt>
                <c:pt idx="4">
                  <c:v>10123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Sheet4!$A$55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Sheet4!$B$51:$F$51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Sheet4!$B$55:$F$55</c:f>
              <c:numCache>
                <c:formatCode>General</c:formatCode>
                <c:ptCount val="5"/>
                <c:pt idx="0">
                  <c:v>20845</c:v>
                </c:pt>
                <c:pt idx="1">
                  <c:v>23242</c:v>
                </c:pt>
                <c:pt idx="2">
                  <c:v>23715</c:v>
                </c:pt>
                <c:pt idx="3">
                  <c:v>23881</c:v>
                </c:pt>
                <c:pt idx="4">
                  <c:v>22638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14304"/>
        <c:axId val="137559040"/>
      </c:lineChart>
      <c:catAx>
        <c:axId val="13411430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37559040"/>
        <c:crosses val="autoZero"/>
        <c:auto val="1"/>
        <c:lblAlgn val="ctr"/>
        <c:lblOffset val="100"/>
        <c:noMultiLvlLbl val="0"/>
      </c:catAx>
      <c:valAx>
        <c:axId val="137559040"/>
        <c:scaling>
          <c:orientation val="minMax"/>
          <c:max val="30000"/>
          <c:min val="5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4114304"/>
        <c:crosses val="autoZero"/>
        <c:crossBetween val="between"/>
        <c:majorUnit val="2500"/>
        <c:minorUnit val="1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Topical</a:t>
            </a:r>
            <a:r>
              <a:rPr lang="en-US" baseline="0" dirty="0"/>
              <a:t> Fluoride</a:t>
            </a:r>
            <a:endParaRPr lang="en-US" dirty="0"/>
          </a:p>
        </c:rich>
      </c:tx>
      <c:layout>
        <c:manualLayout>
          <c:xMode val="edge"/>
          <c:yMode val="edge"/>
          <c:x val="0.40204857753524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79399617130811"/>
          <c:y val="8.1172212322145484E-2"/>
          <c:w val="0.78394721820121549"/>
          <c:h val="0.74728224553515754"/>
        </c:manualLayout>
      </c:layout>
      <c:lineChart>
        <c:grouping val="standard"/>
        <c:varyColors val="0"/>
        <c:ser>
          <c:idx val="2"/>
          <c:order val="0"/>
          <c:tx>
            <c:strRef>
              <c:f>Sheet4!$A$61</c:f>
              <c:strCache>
                <c:ptCount val="1"/>
                <c:pt idx="0">
                  <c:v>Service Unit Only</c:v>
                </c:pt>
              </c:strCache>
            </c:strRef>
          </c:tx>
          <c:spPr>
            <a:ln w="44450" cap="flat">
              <a:solidFill>
                <a:srgbClr val="FF00FF"/>
              </a:solidFill>
              <a:prstDash val="sysDash"/>
            </a:ln>
          </c:spPr>
          <c:marker>
            <c:symbol val="none"/>
          </c:marker>
          <c:cat>
            <c:numRef>
              <c:f>Sheet4!$B$58:$F$58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Sheet4!$B$61:$F$61</c:f>
              <c:numCache>
                <c:formatCode>General</c:formatCode>
                <c:ptCount val="5"/>
                <c:pt idx="0">
                  <c:v>6033</c:v>
                </c:pt>
                <c:pt idx="1">
                  <c:v>6711</c:v>
                </c:pt>
                <c:pt idx="2">
                  <c:v>7307</c:v>
                </c:pt>
                <c:pt idx="3">
                  <c:v>7462</c:v>
                </c:pt>
                <c:pt idx="4">
                  <c:v>7711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Sheet4!$A$62</c:f>
              <c:strCache>
                <c:ptCount val="1"/>
                <c:pt idx="0">
                  <c:v>Portland Area Average</c:v>
                </c:pt>
              </c:strCache>
            </c:strRef>
          </c:tx>
          <c:spPr>
            <a:ln w="4445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Sheet4!$B$58:$F$58</c:f>
              <c:numCache>
                <c:formatCode>General</c:formatCode>
                <c:ptCount val="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</c:numCache>
            </c:numRef>
          </c:cat>
          <c:val>
            <c:numRef>
              <c:f>Sheet4!$B$62:$F$62</c:f>
              <c:numCache>
                <c:formatCode>General</c:formatCode>
                <c:ptCount val="5"/>
                <c:pt idx="0">
                  <c:v>13674</c:v>
                </c:pt>
                <c:pt idx="1">
                  <c:v>14483</c:v>
                </c:pt>
                <c:pt idx="2">
                  <c:v>15782</c:v>
                </c:pt>
                <c:pt idx="3">
                  <c:v>16300</c:v>
                </c:pt>
                <c:pt idx="4">
                  <c:v>17467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73888"/>
        <c:axId val="144379904"/>
      </c:lineChart>
      <c:catAx>
        <c:axId val="143173888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144379904"/>
        <c:crosses val="autoZero"/>
        <c:auto val="1"/>
        <c:lblAlgn val="ctr"/>
        <c:lblOffset val="100"/>
        <c:noMultiLvlLbl val="0"/>
      </c:catAx>
      <c:valAx>
        <c:axId val="144379904"/>
        <c:scaling>
          <c:orientation val="minMax"/>
          <c:max val="23000"/>
          <c:min val="3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3173888"/>
        <c:crosses val="autoZero"/>
        <c:crossBetween val="between"/>
        <c:majorUnit val="2500"/>
        <c:minorUnit val="1.0000000000000002E-3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0.2451</cdr:x>
      <cdr:y>0.78947</cdr:y>
    </cdr:from>
    <cdr:to>
      <cdr:x>0.32353</cdr:x>
      <cdr:y>0.82726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6666" y="4953000"/>
          <a:ext cx="677333" cy="23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i="0" dirty="0">
              <a:solidFill>
                <a:srgbClr val="008000"/>
              </a:solidFill>
            </a:rPr>
            <a:t>Baseline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0.24467</cdr:x>
      <cdr:y>0.79609</cdr:y>
    </cdr:from>
    <cdr:to>
      <cdr:x>0.33198</cdr:x>
      <cdr:y>0.83101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0827" y="4992414"/>
          <a:ext cx="753241" cy="218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008000"/>
              </a:solidFill>
            </a:rPr>
            <a:t>Baseline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A057CC-4C75-4422-9E61-6203FE6372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4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4060229C-090F-44A5-87CD-81F2A01AEFD8}" type="datetimeFigureOut">
              <a:rPr lang="en-US"/>
              <a:pPr>
                <a:defRPr/>
              </a:pPr>
              <a:t>4/11/2012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E8360F-59CC-4ABB-8DB7-9D14897AB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95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Most important</a:t>
            </a:r>
            <a:r>
              <a:rPr lang="en-US" baseline="0" dirty="0" smtClean="0"/>
              <a:t> by reporting GPRA we can measure the quality of care we are providing our patients.</a:t>
            </a: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F67B6C-E35D-4AD3-9BDC-B5221E591D7D}" type="slidenum">
              <a:rPr lang="en-US"/>
              <a:pPr eaLnBrk="1" hangingPunct="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Refusals stop being counted in 2010 this had</a:t>
            </a:r>
            <a:r>
              <a:rPr lang="en-US" baseline="0" dirty="0" smtClean="0"/>
              <a:t> a big impact on the Mammogram reporting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40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Portland Area Service Units</a:t>
            </a:r>
            <a:r>
              <a:rPr lang="en-US" baseline="0" dirty="0" smtClean="0"/>
              <a:t> are well above the National Average and National Target for the Screening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88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Pregnant</a:t>
            </a:r>
            <a:r>
              <a:rPr lang="en-US" baseline="0" dirty="0" smtClean="0"/>
              <a:t> Patients are usually referred out for prenatal care at most of the Tribal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30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name change</a:t>
            </a:r>
            <a:r>
              <a:rPr lang="en-US" baseline="0" dirty="0" smtClean="0"/>
              <a:t> does not reduce the importance of these measures.  They still monitor the Quality of Care at your clinics.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4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Portland Area is no stranger to reporting.  Started</a:t>
            </a:r>
            <a:r>
              <a:rPr lang="en-US" baseline="0" dirty="0" smtClean="0"/>
              <a:t> out reporting 17 clinical objectives and continued to report 7 objectives after starting to run the automated reports out of RPMS</a:t>
            </a:r>
          </a:p>
          <a:p>
            <a:r>
              <a:rPr lang="en-US" baseline="0" dirty="0" smtClean="0"/>
              <a:t>GPRA+ was the first RPMS package developed in the Aberdeen Area to report on the GPRA measures.</a:t>
            </a:r>
          </a:p>
          <a:p>
            <a:r>
              <a:rPr lang="en-US" baseline="0" dirty="0" smtClean="0"/>
              <a:t>CRS was the official Nationally released GPRA reporting package, where the logic was more refined to more accurately report the GPRA measures.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9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Targets were increased</a:t>
            </a:r>
            <a:r>
              <a:rPr lang="en-US" baseline="0" dirty="0" smtClean="0"/>
              <a:t> in 2010 due to an increase to the CHS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6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2010 Stopped counting Refusals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9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Portland Area does</a:t>
            </a:r>
            <a:r>
              <a:rPr lang="en-US" baseline="0" dirty="0" smtClean="0"/>
              <a:t> better with the Tribal Programs included on all the Dental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6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Influenza</a:t>
            </a:r>
            <a:r>
              <a:rPr lang="en-US" baseline="0" dirty="0" smtClean="0"/>
              <a:t> Initiative for the late 2008 and 2009 Flu Season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4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Service Units are showing an improvement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6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8360F-59CC-4ABB-8DB7-9D14897AB4F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9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92145-146E-43AD-8A80-C9365D500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E4476-B71E-4DDF-BFBE-F56AA2C99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0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4AC1-CF92-42D0-BAA5-5FFAA40B8F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9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6ACD-FABA-4250-8B13-D3ABB51DF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7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034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8F8D-A15E-4509-8DA6-F1BC418CC3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77000"/>
            <a:ext cx="2133600" cy="476250"/>
          </a:xfrm>
          <a:ln/>
        </p:spPr>
        <p:txBody>
          <a:bodyPr/>
          <a:lstStyle>
            <a:lvl1pPr>
              <a:defRPr sz="1200" baseline="0"/>
            </a:lvl1pPr>
          </a:lstStyle>
          <a:p>
            <a:pPr>
              <a:defRPr/>
            </a:pPr>
            <a:fld id="{9B53F2E0-A635-41CE-9AAB-19583276D0C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2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000F-EC5B-4D93-8CD2-D2E5CAE70D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5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03AB-5313-4F1C-9422-2B6AA9DFBD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8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CACA8-EE76-4265-A241-E979BED7E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3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03DA-FE72-4D7C-AEE5-23662847D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6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5F541-188E-481F-86D9-A624F40E03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6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F8D2-902F-449F-9D52-D47D6D42D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00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61783" y="62776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3F99F5-6F40-4BA2-9E3E-3C0B5E499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HHS"/>
          <p:cNvPicPr preferRelativeResize="0"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3" y="206196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209" b="98293" l="1174" r="98399">
                        <a14:foregroundMark x1="1174" y1="5020" x2="1814" y2="97490"/>
                        <a14:foregroundMark x1="98399" y1="2209" x2="98186" y2="98293"/>
                        <a14:foregroundMark x1="17503" y1="19779" x2="19530" y2="83835"/>
                        <a14:foregroundMark x1="19744" y1="83032" x2="83565" y2="84137"/>
                        <a14:foregroundMark x1="83565" y1="84137" x2="85272" y2="13052"/>
                        <a14:foregroundMark x1="25187" y1="59337" x2="24653" y2="84639"/>
                        <a14:foregroundMark x1="24653" y1="84438" x2="75560" y2="86044"/>
                        <a14:foregroundMark x1="75560" y1="86044" x2="74386" y2="54819"/>
                        <a14:foregroundMark x1="74386" y1="54819" x2="24120" y2="59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" t="1" r="417" b="725"/>
          <a:stretch/>
        </p:blipFill>
        <p:spPr bwMode="auto">
          <a:xfrm>
            <a:off x="8127642" y="203916"/>
            <a:ext cx="82296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budget/performance-appendix-fy2013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Mary.Brickell@ih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GPRA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95600"/>
            <a:ext cx="77343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Government Performance and Results Act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Mary Brickell, IT Specialist, GPRA Coordinator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Portland Area Indian Health Service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March 2012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86512"/>
              </p:ext>
            </p:extLst>
          </p:nvPr>
        </p:nvGraphicFramePr>
        <p:xfrm>
          <a:off x="228600" y="533400"/>
          <a:ext cx="8153400" cy="564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65142"/>
              </p:ext>
            </p:extLst>
          </p:nvPr>
        </p:nvGraphicFramePr>
        <p:xfrm>
          <a:off x="304800" y="533400"/>
          <a:ext cx="8201891" cy="572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626765"/>
              </p:ext>
            </p:extLst>
          </p:nvPr>
        </p:nvGraphicFramePr>
        <p:xfrm>
          <a:off x="533401" y="381001"/>
          <a:ext cx="7924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96616"/>
              </p:ext>
            </p:extLst>
          </p:nvPr>
        </p:nvGraphicFramePr>
        <p:xfrm>
          <a:off x="457200" y="457200"/>
          <a:ext cx="8049491" cy="587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47922"/>
              </p:ext>
            </p:extLst>
          </p:nvPr>
        </p:nvGraphicFramePr>
        <p:xfrm>
          <a:off x="533400" y="685800"/>
          <a:ext cx="7744691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44781"/>
              </p:ext>
            </p:extLst>
          </p:nvPr>
        </p:nvGraphicFramePr>
        <p:xfrm>
          <a:off x="609600" y="685800"/>
          <a:ext cx="7668491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830660"/>
              </p:ext>
            </p:extLst>
          </p:nvPr>
        </p:nvGraphicFramePr>
        <p:xfrm>
          <a:off x="533400" y="609600"/>
          <a:ext cx="7820891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919658"/>
              </p:ext>
            </p:extLst>
          </p:nvPr>
        </p:nvGraphicFramePr>
        <p:xfrm>
          <a:off x="381000" y="533400"/>
          <a:ext cx="7973290" cy="572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73356"/>
              </p:ext>
            </p:extLst>
          </p:nvPr>
        </p:nvGraphicFramePr>
        <p:xfrm>
          <a:off x="457200" y="685800"/>
          <a:ext cx="7973290" cy="5417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68573"/>
              </p:ext>
            </p:extLst>
          </p:nvPr>
        </p:nvGraphicFramePr>
        <p:xfrm>
          <a:off x="304800" y="533400"/>
          <a:ext cx="8125690" cy="564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 is a Federal Law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4837"/>
            <a:ext cx="4953000" cy="4525963"/>
          </a:xfrm>
        </p:spPr>
        <p:txBody>
          <a:bodyPr/>
          <a:lstStyle/>
          <a:p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Government Performance and Results Act of 1993</a:t>
            </a:r>
          </a:p>
          <a:p>
            <a:pPr lvl="1"/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Requires Federal agencies to demonstrate that they are using their funds effectively toward meeting their missions.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1860550"/>
            <a:ext cx="2268537" cy="33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57503"/>
              </p:ext>
            </p:extLst>
          </p:nvPr>
        </p:nvGraphicFramePr>
        <p:xfrm>
          <a:off x="457200" y="609600"/>
          <a:ext cx="7973291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37666"/>
              </p:ext>
            </p:extLst>
          </p:nvPr>
        </p:nvGraphicFramePr>
        <p:xfrm>
          <a:off x="533400" y="533400"/>
          <a:ext cx="7744691" cy="564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49869"/>
              </p:ext>
            </p:extLst>
          </p:nvPr>
        </p:nvGraphicFramePr>
        <p:xfrm>
          <a:off x="304800" y="457200"/>
          <a:ext cx="7973291" cy="5721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57316"/>
              </p:ext>
            </p:extLst>
          </p:nvPr>
        </p:nvGraphicFramePr>
        <p:xfrm>
          <a:off x="457200" y="685800"/>
          <a:ext cx="7897091" cy="549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717966"/>
              </p:ext>
            </p:extLst>
          </p:nvPr>
        </p:nvGraphicFramePr>
        <p:xfrm>
          <a:off x="457200" y="685800"/>
          <a:ext cx="8049490" cy="556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19144"/>
              </p:ext>
            </p:extLst>
          </p:nvPr>
        </p:nvGraphicFramePr>
        <p:xfrm>
          <a:off x="533400" y="685800"/>
          <a:ext cx="7897090" cy="549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004041"/>
              </p:ext>
            </p:extLst>
          </p:nvPr>
        </p:nvGraphicFramePr>
        <p:xfrm>
          <a:off x="381000" y="533400"/>
          <a:ext cx="8201891" cy="564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Changes for 2013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GPRA 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Modernizatio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n Act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7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GPRAMA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76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January 4, 2011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President Obama signed into law                      GPRA Modernization Act of 2010 (GPRAMA)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Instead of Reporting at the IHS level performance reporting will now be at the HHS level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All HHS operating and staff divisions report GPRAMA measures this includes IHS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 make it manageable, HHS decreased the number of measures each OP/DIV report</a:t>
            </a:r>
          </a:p>
          <a:p>
            <a:pPr marL="457200" lvl="1" indent="0">
              <a:buFontTx/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35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GPRAMA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IHS will report 6 GPRAMA Measures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Depression Screening – 53.2%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Ideal Glycemic Control – 31.3%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CVD Assessment – 32.3%</a:t>
            </a:r>
          </a:p>
          <a:p>
            <a:pPr marL="1371600" lvl="2" indent="-514350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Denominator changed from Ischemic to Coronary Heart Disease</a:t>
            </a:r>
            <a:endParaRPr lang="en-US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Childhood Immunizations – 74.5% (4:3:1:3:3:1:4)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60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838200"/>
            <a:ext cx="6629400" cy="137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Requires a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data-supported audit trail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ahoma" pitchFamily="34" charset="0"/>
              </a:rPr>
              <a:t> from appropriated dollars to activities and ultimately to customer benefits or outcomes consistent with an agency’s mission</a:t>
            </a:r>
          </a:p>
          <a:p>
            <a:pPr eaLnBrk="1" hangingPunct="1"/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3" name="Picture 6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54" y="3459162"/>
            <a:ext cx="1059947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20"/>
          <p:cNvGrpSpPr>
            <a:grpSpLocks/>
          </p:cNvGrpSpPr>
          <p:nvPr/>
        </p:nvGrpSpPr>
        <p:grpSpPr bwMode="auto">
          <a:xfrm>
            <a:off x="6248401" y="3276600"/>
            <a:ext cx="1168981" cy="1066800"/>
            <a:chOff x="1920" y="2640"/>
            <a:chExt cx="1624" cy="1159"/>
          </a:xfrm>
        </p:grpSpPr>
        <p:pic>
          <p:nvPicPr>
            <p:cNvPr id="5133" name="Picture 16" descr="j0398217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640"/>
              <a:ext cx="720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4" descr="j03107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784"/>
              <a:ext cx="60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7" descr="j0347931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640"/>
              <a:ext cx="808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5" name="Picture 13" descr="small pic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876800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_s80903"/>
          <p:cNvSpPr>
            <a:spLocks noChangeArrowheads="1"/>
          </p:cNvSpPr>
          <p:nvPr/>
        </p:nvSpPr>
        <p:spPr bwMode="auto">
          <a:xfrm>
            <a:off x="1371601" y="3581400"/>
            <a:ext cx="1447800" cy="7215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innerShdw blurRad="63500" dist="177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latin typeface="Garamond" pitchFamily="18" charset="0"/>
              </a:rPr>
              <a:t>$  Dollars $</a:t>
            </a:r>
          </a:p>
          <a:p>
            <a:pPr algn="ctr"/>
            <a:r>
              <a:rPr lang="en-US" sz="1400" b="1" dirty="0">
                <a:latin typeface="Garamond" pitchFamily="18" charset="0"/>
              </a:rPr>
              <a:t> (</a:t>
            </a:r>
            <a:r>
              <a:rPr lang="en-US" sz="1400" b="1" dirty="0" smtClean="0">
                <a:latin typeface="Garamond" pitchFamily="18" charset="0"/>
              </a:rPr>
              <a:t>Budget</a:t>
            </a:r>
          </a:p>
          <a:p>
            <a:pPr algn="ctr"/>
            <a:r>
              <a:rPr lang="en-US" sz="1400" b="1" dirty="0" smtClean="0">
                <a:latin typeface="Garamond" pitchFamily="18" charset="0"/>
              </a:rPr>
              <a:t>Appropriations</a:t>
            </a:r>
            <a:r>
              <a:rPr lang="en-US" sz="1400" b="1" dirty="0">
                <a:latin typeface="Garamond" pitchFamily="18" charset="0"/>
              </a:rPr>
              <a:t>)</a:t>
            </a:r>
          </a:p>
        </p:txBody>
      </p:sp>
      <p:sp>
        <p:nvSpPr>
          <p:cNvPr id="5127" name="_s80905"/>
          <p:cNvSpPr>
            <a:spLocks noChangeArrowheads="1"/>
          </p:cNvSpPr>
          <p:nvPr/>
        </p:nvSpPr>
        <p:spPr bwMode="auto">
          <a:xfrm>
            <a:off x="7417381" y="3505200"/>
            <a:ext cx="812219" cy="533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400" b="1" dirty="0">
                <a:latin typeface="Garamond" pitchFamily="18" charset="0"/>
              </a:rPr>
              <a:t>Agency </a:t>
            </a:r>
          </a:p>
          <a:p>
            <a:pPr algn="ctr"/>
            <a:r>
              <a:rPr lang="en-US" sz="1400" b="1" dirty="0">
                <a:latin typeface="Garamond" pitchFamily="18" charset="0"/>
              </a:rPr>
              <a:t>Mission</a:t>
            </a:r>
          </a:p>
        </p:txBody>
      </p:sp>
      <p:sp>
        <p:nvSpPr>
          <p:cNvPr id="5128" name="Rectangle 23"/>
          <p:cNvSpPr>
            <a:spLocks noChangeArrowheads="1"/>
          </p:cNvSpPr>
          <p:nvPr/>
        </p:nvSpPr>
        <p:spPr bwMode="auto">
          <a:xfrm>
            <a:off x="4343401" y="5867400"/>
            <a:ext cx="16002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 dirty="0">
                <a:latin typeface="Garamond" pitchFamily="18" charset="0"/>
              </a:rPr>
              <a:t>Health </a:t>
            </a:r>
            <a:r>
              <a:rPr lang="en-US" sz="1400" b="1" dirty="0" smtClean="0">
                <a:latin typeface="Garamond" pitchFamily="18" charset="0"/>
              </a:rPr>
              <a:t>Benefits</a:t>
            </a:r>
          </a:p>
          <a:p>
            <a:pPr algn="ctr"/>
            <a:r>
              <a:rPr lang="en-US" sz="1400" b="1" dirty="0" smtClean="0">
                <a:latin typeface="Garamond" pitchFamily="18" charset="0"/>
              </a:rPr>
              <a:t>&amp; </a:t>
            </a:r>
            <a:r>
              <a:rPr lang="en-US" sz="1400" b="1" dirty="0">
                <a:latin typeface="Garamond" pitchFamily="18" charset="0"/>
              </a:rPr>
              <a:t>Outcomes</a:t>
            </a:r>
          </a:p>
        </p:txBody>
      </p:sp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4114800" y="3548151"/>
            <a:ext cx="20569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The</a:t>
            </a:r>
          </a:p>
          <a:p>
            <a:pPr algn="ctr" eaLnBrk="1" hangingPunct="1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Audit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Trail</a:t>
            </a:r>
          </a:p>
        </p:txBody>
      </p:sp>
      <p:sp>
        <p:nvSpPr>
          <p:cNvPr id="2" name="Curved Down Arrow 1"/>
          <p:cNvSpPr/>
          <p:nvPr/>
        </p:nvSpPr>
        <p:spPr>
          <a:xfrm rot="8114701">
            <a:off x="6180745" y="4867272"/>
            <a:ext cx="1113975" cy="38544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>
            <a:off x="4267201" y="2705100"/>
            <a:ext cx="1676400" cy="4191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4138144">
            <a:off x="3029499" y="5066409"/>
            <a:ext cx="1010633" cy="3449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228472"/>
            <a:ext cx="2133600" cy="476250"/>
          </a:xfrm>
        </p:spPr>
        <p:txBody>
          <a:bodyPr/>
          <a:lstStyle/>
          <a:p>
            <a:pPr>
              <a:defRPr/>
            </a:pPr>
            <a:fld id="{F64C6ACD-FABA-4250-8B13-D3ABB51DFF0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GPRAMA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Reported outside CRS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100% of IHS operated clinics are accredited (excluding tribal and urban)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Implement recommendations from tribes annually to improve the tribal consultation process – 3 recommendations annually</a:t>
            </a:r>
          </a:p>
          <a:p>
            <a:pPr marL="457200" lvl="1" indent="0">
              <a:buFontTx/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15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GPRAMA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Remaining GPRA measures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Reclassified as “budget measures”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Monitor performance by quarter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Clinical Measures to be reported using CRS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Continue to be reported nationally in the IHS annual budget request and Congressional Justification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PART and National Program Measures tracked by Headquarters</a:t>
            </a:r>
          </a:p>
          <a:p>
            <a:pPr marL="457200" lvl="1" indent="0">
              <a:buFontTx/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Other Changes for 2013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Breastfeeding Rates 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Currently only counted at Federal Service Units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FY 2013 will report Breastfeeding Rates as an aggregate result from both IHS and Tribal programs.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FY 2013 will be a baseline year for this measure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72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 - CRS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Nothing has changed locally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Continues to be useful reporting tool to monitor the quality of care you are providing to your patients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Helps to make changes in your processes and data quality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Still required to report 2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3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4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quarter reports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62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More information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500" u="sng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http://www.hhs.gov/budget/performance-appendix-fy2013.pdf</a:t>
            </a:r>
            <a:r>
              <a:rPr lang="en-US" sz="4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link to the FY 2013 HHS Annual Performance Report and Performance Plan.  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6 GPRAMA measures are on the following pages under the following HHS goals and objectives: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Goal 1. Objective B:  Improve healthcare quality and patient safety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Page 17: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100% of hospitals and outpatient clinics operated by the Indian Health Service are accredited (excluding tribal and urban facilities)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  [discussion on page 19]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Goal 1.  Objective E:  Ensure access to quality, culturally competent care for vulnerable populations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Page 31: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Proportion of adults 18 and older who are screened for depression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Page 32: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American Indian and Alaska Native patients with diagnosed diabetes achieve ideal glycemic control (A1c less than 7.0%)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Page 32: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Implement recommendations from Tribes annually to improve the Tribal consultation process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[discussion for all 3 measures begins on page 33]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Goal 3. Objective D:  Promote prevention and wellness 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Page 63: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American Indian and Alaska Native patients, 22 and older, with coronary heart disease are assessed for five cardiovascular disease (CVD) risk factors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[discussion on page 64]</a:t>
            </a:r>
          </a:p>
          <a:p>
            <a:pPr marL="0" indent="0">
              <a:buFontTx/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</a:rPr>
              <a:t>Goal 3.  Objective E:  Reduce the occurrence of infectious disease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Page 67: 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American Indian and Alaska Native patients, aged 19-35 months, receive childhood immunizations [4:3:1:3:3:1:4]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[discussion on page 68] 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9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Thank you!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43200"/>
            <a:ext cx="7543800" cy="3581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Questions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Assistance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Mary.Brickell@ihs.gov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503-414-7754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Portland Area Clinical Objectives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1994 to 2004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17 Objectives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GPRA+ (Aberdeen)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2001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IHS Clinical Reporting System (CRS)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2002 to Present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96200" cy="4144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2001 Started Reporting just the Federal Service Units</a:t>
            </a:r>
          </a:p>
          <a:p>
            <a:pPr eaLnBrk="1" hangingPunct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2004 Started adding a few of the larger Tribal Programs </a:t>
            </a:r>
          </a:p>
          <a:p>
            <a:pPr eaLnBrk="1" hangingPunct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2007 Added all Tribal Programs that wanted to participate</a:t>
            </a:r>
          </a:p>
          <a:p>
            <a:pPr eaLnBrk="1" hangingPunct="1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2012 Currently 29 Sites are included in the National report.  </a:t>
            </a:r>
          </a:p>
          <a:p>
            <a:pPr lvl="1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2 are CHS only and are not included</a:t>
            </a:r>
          </a:p>
          <a:p>
            <a:pPr marL="457200" lvl="1" indent="0" eaLnBrk="1" hangingPunct="1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3824"/>
              </p:ext>
            </p:extLst>
          </p:nvPr>
        </p:nvGraphicFramePr>
        <p:xfrm>
          <a:off x="457200" y="457200"/>
          <a:ext cx="80772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5294"/>
              </p:ext>
            </p:extLst>
          </p:nvPr>
        </p:nvGraphicFramePr>
        <p:xfrm>
          <a:off x="533400" y="304800"/>
          <a:ext cx="7848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04664"/>
              </p:ext>
            </p:extLst>
          </p:nvPr>
        </p:nvGraphicFramePr>
        <p:xfrm>
          <a:off x="152400" y="457200"/>
          <a:ext cx="8153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0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72"/>
              </p:ext>
            </p:extLst>
          </p:nvPr>
        </p:nvGraphicFramePr>
        <p:xfrm>
          <a:off x="457200" y="533400"/>
          <a:ext cx="7848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28F8D-A15E-4509-8DA6-F1BC418CC3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7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796</Words>
  <Application>Microsoft Office PowerPoint</Application>
  <PresentationFormat>On-screen Show (4:3)</PresentationFormat>
  <Paragraphs>181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GPRA</vt:lpstr>
      <vt:lpstr>GPRA is a Federal Law</vt:lpstr>
      <vt:lpstr>PowerPoint Presentation</vt:lpstr>
      <vt:lpstr>History</vt:lpstr>
      <vt:lpstr>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Changes for 2013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Indian Health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 Dean</dc:creator>
  <cp:lastModifiedBy>Brickell, Mary M (IHS/POR)</cp:lastModifiedBy>
  <cp:revision>46</cp:revision>
  <cp:lastPrinted>2012-03-19T17:26:13Z</cp:lastPrinted>
  <dcterms:created xsi:type="dcterms:W3CDTF">2009-04-16T17:53:25Z</dcterms:created>
  <dcterms:modified xsi:type="dcterms:W3CDTF">2012-04-11T18:22:34Z</dcterms:modified>
</cp:coreProperties>
</file>